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9"/>
  </p:notesMasterIdLst>
  <p:sldIdLst>
    <p:sldId id="256" r:id="rId2"/>
    <p:sldId id="259" r:id="rId3"/>
    <p:sldId id="261" r:id="rId4"/>
    <p:sldId id="304" r:id="rId5"/>
    <p:sldId id="306" r:id="rId6"/>
    <p:sldId id="311" r:id="rId7"/>
    <p:sldId id="308" r:id="rId8"/>
    <p:sldId id="309" r:id="rId9"/>
    <p:sldId id="312" r:id="rId10"/>
    <p:sldId id="310" r:id="rId11"/>
    <p:sldId id="313" r:id="rId12"/>
    <p:sldId id="305" r:id="rId13"/>
    <p:sldId id="314" r:id="rId14"/>
    <p:sldId id="258" r:id="rId15"/>
    <p:sldId id="315" r:id="rId16"/>
    <p:sldId id="268" r:id="rId17"/>
    <p:sldId id="319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2" r:id="rId29"/>
    <p:sldId id="339" r:id="rId30"/>
    <p:sldId id="341" r:id="rId31"/>
    <p:sldId id="343" r:id="rId32"/>
    <p:sldId id="344" r:id="rId33"/>
    <p:sldId id="333" r:id="rId34"/>
    <p:sldId id="336" r:id="rId35"/>
    <p:sldId id="337" r:id="rId36"/>
    <p:sldId id="338" r:id="rId37"/>
    <p:sldId id="340" r:id="rId38"/>
  </p:sldIdLst>
  <p:sldSz cx="9144000" cy="5143500" type="screen16x9"/>
  <p:notesSz cx="6858000" cy="9144000"/>
  <p:embeddedFontLst>
    <p:embeddedFont>
      <p:font typeface="Poppins" panose="020B0604020202020204" charset="0"/>
      <p:regular r:id="rId40"/>
      <p:bold r:id="rId41"/>
      <p:italic r:id="rId42"/>
      <p:boldItalic r:id="rId43"/>
    </p:embeddedFont>
    <p:embeddedFont>
      <p:font typeface="DM Sans" panose="020B0604020202020204" charset="0"/>
      <p:regular r:id="rId44"/>
      <p:bold r:id="rId45"/>
      <p:italic r:id="rId46"/>
      <p:boldItalic r:id="rId47"/>
    </p:embeddedFont>
    <p:embeddedFont>
      <p:font typeface="PT Sans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3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1080">
          <p15:clr>
            <a:srgbClr val="9AA0A6"/>
          </p15:clr>
        </p15:guide>
        <p15:guide id="5" orient="horz" pos="6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5A1D2-7C45-469B-85EA-AE2C2BB7A30E}">
  <a:tblStyle styleId="{4015A1D2-7C45-469B-85EA-AE2C2BB7A3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08"/>
      </p:cViewPr>
      <p:guideLst>
        <p:guide pos="453"/>
        <p:guide orient="horz" pos="340"/>
        <p:guide pos="5306"/>
        <p:guide orient="horz" pos="1080"/>
        <p:guide orient="horz" pos="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238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3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3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9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67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8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081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31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29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2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4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6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175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3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03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5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2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3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76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49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04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992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5884720" y="1923699"/>
            <a:ext cx="1786526" cy="4732053"/>
            <a:chOff x="6423700" y="1455975"/>
            <a:chExt cx="613800" cy="1625800"/>
          </a:xfrm>
        </p:grpSpPr>
        <p:sp>
          <p:nvSpPr>
            <p:cNvPr id="10" name="Google Shape;10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1213700" y="1066350"/>
            <a:ext cx="6716700" cy="2189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213700" y="3381025"/>
            <a:ext cx="6716700" cy="610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1737152" y="-1737108"/>
            <a:ext cx="1786526" cy="5260764"/>
            <a:chOff x="6423700" y="1455975"/>
            <a:chExt cx="613800" cy="1625800"/>
          </a:xfrm>
        </p:grpSpPr>
        <p:sp>
          <p:nvSpPr>
            <p:cNvPr id="28" name="Google Shape;28;p2"/>
            <p:cNvSpPr/>
            <p:nvPr/>
          </p:nvSpPr>
          <p:spPr>
            <a:xfrm>
              <a:off x="6423700" y="14562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63900" y="1456850"/>
              <a:ext cx="573000" cy="1468675"/>
            </a:xfrm>
            <a:custGeom>
              <a:avLst/>
              <a:gdLst/>
              <a:ahLst/>
              <a:cxnLst/>
              <a:rect l="l" t="t" r="r" b="b"/>
              <a:pathLst>
                <a:path w="22920" h="58747" extrusionOk="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04375" y="1456850"/>
              <a:ext cx="532525" cy="1401400"/>
            </a:xfrm>
            <a:custGeom>
              <a:avLst/>
              <a:gdLst/>
              <a:ahLst/>
              <a:cxnLst/>
              <a:rect l="l" t="t" r="r" b="b"/>
              <a:pathLst>
                <a:path w="21301" h="56056" extrusionOk="0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45150" y="1456850"/>
              <a:ext cx="492350" cy="1352575"/>
            </a:xfrm>
            <a:custGeom>
              <a:avLst/>
              <a:gdLst/>
              <a:ahLst/>
              <a:cxnLst/>
              <a:rect l="l" t="t" r="r" b="b"/>
              <a:pathLst>
                <a:path w="19694" h="54103" extrusionOk="0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85325" y="1455975"/>
              <a:ext cx="451575" cy="1313275"/>
            </a:xfrm>
            <a:custGeom>
              <a:avLst/>
              <a:gdLst/>
              <a:ahLst/>
              <a:cxnLst/>
              <a:rect l="l" t="t" r="r" b="b"/>
              <a:pathLst>
                <a:path w="18063" h="52531" extrusionOk="0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25825" y="1456550"/>
              <a:ext cx="411075" cy="1277275"/>
            </a:xfrm>
            <a:custGeom>
              <a:avLst/>
              <a:gdLst/>
              <a:ahLst/>
              <a:cxnLst/>
              <a:rect l="l" t="t" r="r" b="b"/>
              <a:pathLst>
                <a:path w="16443" h="51091" extrusionOk="0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66300" y="1456550"/>
              <a:ext cx="371200" cy="1244525"/>
            </a:xfrm>
            <a:custGeom>
              <a:avLst/>
              <a:gdLst/>
              <a:ahLst/>
              <a:cxnLst/>
              <a:rect l="l" t="t" r="r" b="b"/>
              <a:pathLst>
                <a:path w="14848" h="49781" extrusionOk="0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06475" y="1456550"/>
              <a:ext cx="331025" cy="1212375"/>
            </a:xfrm>
            <a:custGeom>
              <a:avLst/>
              <a:gdLst/>
              <a:ahLst/>
              <a:cxnLst/>
              <a:rect l="l" t="t" r="r" b="b"/>
              <a:pathLst>
                <a:path w="13241" h="48495" extrusionOk="0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250" y="1455975"/>
              <a:ext cx="290250" cy="1179925"/>
            </a:xfrm>
            <a:custGeom>
              <a:avLst/>
              <a:gdLst/>
              <a:ahLst/>
              <a:cxnLst/>
              <a:rect l="l" t="t" r="r" b="b"/>
              <a:pathLst>
                <a:path w="11610" h="47197" extrusionOk="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87750" y="1456550"/>
              <a:ext cx="249750" cy="1144525"/>
            </a:xfrm>
            <a:custGeom>
              <a:avLst/>
              <a:gdLst/>
              <a:ahLst/>
              <a:cxnLst/>
              <a:rect l="l" t="t" r="r" b="b"/>
              <a:pathLst>
                <a:path w="9990" h="45781" extrusionOk="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27925" y="1456550"/>
              <a:ext cx="209575" cy="1104625"/>
            </a:xfrm>
            <a:custGeom>
              <a:avLst/>
              <a:gdLst/>
              <a:ahLst/>
              <a:cxnLst/>
              <a:rect l="l" t="t" r="r" b="b"/>
              <a:pathLst>
                <a:path w="8383" h="44185" extrusionOk="0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68400" y="1456550"/>
              <a:ext cx="169100" cy="1056700"/>
            </a:xfrm>
            <a:custGeom>
              <a:avLst/>
              <a:gdLst/>
              <a:ahLst/>
              <a:cxnLst/>
              <a:rect l="l" t="t" r="r" b="b"/>
              <a:pathLst>
                <a:path w="6764" h="42268" extrusionOk="0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8600" y="1480975"/>
              <a:ext cx="128300" cy="971850"/>
            </a:xfrm>
            <a:custGeom>
              <a:avLst/>
              <a:gdLst/>
              <a:ahLst/>
              <a:cxnLst/>
              <a:rect l="l" t="t" r="r" b="b"/>
              <a:pathLst>
                <a:path w="5132" h="38874" extrusionOk="0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49075" y="1574425"/>
              <a:ext cx="88425" cy="800725"/>
            </a:xfrm>
            <a:custGeom>
              <a:avLst/>
              <a:gdLst/>
              <a:ahLst/>
              <a:cxnLst/>
              <a:rect l="l" t="t" r="r" b="b"/>
              <a:pathLst>
                <a:path w="3537" h="32029" extrusionOk="0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92225" y="1709575"/>
              <a:ext cx="44675" cy="552775"/>
            </a:xfrm>
            <a:custGeom>
              <a:avLst/>
              <a:gdLst/>
              <a:ahLst/>
              <a:cxnLst/>
              <a:rect l="l" t="t" r="r" b="b"/>
              <a:pathLst>
                <a:path w="1787" h="22111" extrusionOk="0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1518025" y="1143450"/>
            <a:ext cx="6108000" cy="2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2307650" y="3413350"/>
            <a:ext cx="45288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25"/>
          <p:cNvGrpSpPr/>
          <p:nvPr/>
        </p:nvGrpSpPr>
        <p:grpSpPr>
          <a:xfrm flipH="1">
            <a:off x="-11397" y="3441608"/>
            <a:ext cx="2140568" cy="1701902"/>
            <a:chOff x="5005075" y="2239400"/>
            <a:chExt cx="749525" cy="595925"/>
          </a:xfrm>
        </p:grpSpPr>
        <p:sp>
          <p:nvSpPr>
            <p:cNvPr id="1195" name="Google Shape;1195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25"/>
          <p:cNvGrpSpPr/>
          <p:nvPr/>
        </p:nvGrpSpPr>
        <p:grpSpPr>
          <a:xfrm rot="-5400000">
            <a:off x="6764145" y="14501"/>
            <a:ext cx="2394066" cy="2365402"/>
            <a:chOff x="3884100" y="2447750"/>
            <a:chExt cx="843575" cy="833475"/>
          </a:xfrm>
        </p:grpSpPr>
        <p:sp>
          <p:nvSpPr>
            <p:cNvPr id="1210" name="Google Shape;1210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25"/>
          <p:cNvGrpSpPr/>
          <p:nvPr/>
        </p:nvGrpSpPr>
        <p:grpSpPr>
          <a:xfrm rot="5400000" flipH="1">
            <a:off x="-14205" y="14501"/>
            <a:ext cx="2394066" cy="2365402"/>
            <a:chOff x="3884100" y="2447750"/>
            <a:chExt cx="843575" cy="833475"/>
          </a:xfrm>
        </p:grpSpPr>
        <p:sp>
          <p:nvSpPr>
            <p:cNvPr id="1231" name="Google Shape;1231;p25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25"/>
          <p:cNvGrpSpPr/>
          <p:nvPr/>
        </p:nvGrpSpPr>
        <p:grpSpPr>
          <a:xfrm>
            <a:off x="7014828" y="3441608"/>
            <a:ext cx="2140568" cy="1701902"/>
            <a:chOff x="5005075" y="2239400"/>
            <a:chExt cx="749525" cy="595925"/>
          </a:xfrm>
        </p:grpSpPr>
        <p:sp>
          <p:nvSpPr>
            <p:cNvPr id="1252" name="Google Shape;1252;p25"/>
            <p:cNvSpPr/>
            <p:nvPr/>
          </p:nvSpPr>
          <p:spPr>
            <a:xfrm>
              <a:off x="5005075" y="2239400"/>
              <a:ext cx="748925" cy="595925"/>
            </a:xfrm>
            <a:custGeom>
              <a:avLst/>
              <a:gdLst/>
              <a:ahLst/>
              <a:cxnLst/>
              <a:rect l="l" t="t" r="r" b="b"/>
              <a:pathLst>
                <a:path w="29957" h="23837" extrusionOk="0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5043775" y="2286125"/>
              <a:ext cx="710825" cy="549200"/>
            </a:xfrm>
            <a:custGeom>
              <a:avLst/>
              <a:gdLst/>
              <a:ahLst/>
              <a:cxnLst/>
              <a:rect l="l" t="t" r="r" b="b"/>
              <a:pathLst>
                <a:path w="28433" h="21968" extrusionOk="0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082175" y="2323325"/>
              <a:ext cx="671525" cy="512000"/>
            </a:xfrm>
            <a:custGeom>
              <a:avLst/>
              <a:gdLst/>
              <a:ahLst/>
              <a:cxnLst/>
              <a:rect l="l" t="t" r="r" b="b"/>
              <a:pathLst>
                <a:path w="26861" h="20480" extrusionOk="0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121175" y="2355475"/>
              <a:ext cx="632825" cy="479850"/>
            </a:xfrm>
            <a:custGeom>
              <a:avLst/>
              <a:gdLst/>
              <a:ahLst/>
              <a:cxnLst/>
              <a:rect l="l" t="t" r="r" b="b"/>
              <a:pathLst>
                <a:path w="25313" h="19194" extrusionOk="0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160150" y="2382575"/>
              <a:ext cx="594150" cy="452750"/>
            </a:xfrm>
            <a:custGeom>
              <a:avLst/>
              <a:gdLst/>
              <a:ahLst/>
              <a:cxnLst/>
              <a:rect l="l" t="t" r="r" b="b"/>
              <a:pathLst>
                <a:path w="23766" h="18110" extrusionOk="0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5198850" y="2407575"/>
              <a:ext cx="555150" cy="427750"/>
            </a:xfrm>
            <a:custGeom>
              <a:avLst/>
              <a:gdLst/>
              <a:ahLst/>
              <a:cxnLst/>
              <a:rect l="l" t="t" r="r" b="b"/>
              <a:pathLst>
                <a:path w="22206" h="17110" extrusionOk="0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238450" y="2429900"/>
              <a:ext cx="515550" cy="405425"/>
            </a:xfrm>
            <a:custGeom>
              <a:avLst/>
              <a:gdLst/>
              <a:ahLst/>
              <a:cxnLst/>
              <a:rect l="l" t="t" r="r" b="b"/>
              <a:pathLst>
                <a:path w="20622" h="16217" extrusionOk="0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277425" y="2451025"/>
              <a:ext cx="476575" cy="384300"/>
            </a:xfrm>
            <a:custGeom>
              <a:avLst/>
              <a:gdLst/>
              <a:ahLst/>
              <a:cxnLst/>
              <a:rect l="l" t="t" r="r" b="b"/>
              <a:pathLst>
                <a:path w="19063" h="15372" extrusionOk="0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317325" y="2471850"/>
              <a:ext cx="436675" cy="363175"/>
            </a:xfrm>
            <a:custGeom>
              <a:avLst/>
              <a:gdLst/>
              <a:ahLst/>
              <a:cxnLst/>
              <a:rect l="l" t="t" r="r" b="b"/>
              <a:pathLst>
                <a:path w="17467" h="14527" extrusionOk="0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5356600" y="2493000"/>
              <a:ext cx="397400" cy="342025"/>
            </a:xfrm>
            <a:custGeom>
              <a:avLst/>
              <a:gdLst/>
              <a:ahLst/>
              <a:cxnLst/>
              <a:rect l="l" t="t" r="r" b="b"/>
              <a:pathLst>
                <a:path w="15896" h="13681" extrusionOk="0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5396500" y="2514725"/>
              <a:ext cx="357200" cy="320300"/>
            </a:xfrm>
            <a:custGeom>
              <a:avLst/>
              <a:gdLst/>
              <a:ahLst/>
              <a:cxnLst/>
              <a:rect l="l" t="t" r="r" b="b"/>
              <a:pathLst>
                <a:path w="14288" h="12812" extrusionOk="0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5436675" y="2538250"/>
              <a:ext cx="317025" cy="296775"/>
            </a:xfrm>
            <a:custGeom>
              <a:avLst/>
              <a:gdLst/>
              <a:ahLst/>
              <a:cxnLst/>
              <a:rect l="l" t="t" r="r" b="b"/>
              <a:pathLst>
                <a:path w="12681" h="11871" extrusionOk="0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476875" y="2563850"/>
              <a:ext cx="276825" cy="271175"/>
            </a:xfrm>
            <a:custGeom>
              <a:avLst/>
              <a:gdLst/>
              <a:ahLst/>
              <a:cxnLst/>
              <a:rect l="l" t="t" r="r" b="b"/>
              <a:pathLst>
                <a:path w="11073" h="10847" extrusionOk="0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5517350" y="2592425"/>
              <a:ext cx="236650" cy="242900"/>
            </a:xfrm>
            <a:custGeom>
              <a:avLst/>
              <a:gdLst/>
              <a:ahLst/>
              <a:cxnLst/>
              <a:rect l="l" t="t" r="r" b="b"/>
              <a:pathLst>
                <a:path w="9466" h="9716" extrusionOk="0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26"/>
          <p:cNvGrpSpPr/>
          <p:nvPr/>
        </p:nvGrpSpPr>
        <p:grpSpPr>
          <a:xfrm rot="5400000">
            <a:off x="-11417" y="3248433"/>
            <a:ext cx="1906480" cy="1883654"/>
            <a:chOff x="3884100" y="2447750"/>
            <a:chExt cx="843575" cy="833475"/>
          </a:xfrm>
        </p:grpSpPr>
        <p:sp>
          <p:nvSpPr>
            <p:cNvPr id="1268" name="Google Shape;1268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26"/>
          <p:cNvGrpSpPr/>
          <p:nvPr/>
        </p:nvGrpSpPr>
        <p:grpSpPr>
          <a:xfrm rot="5400000">
            <a:off x="6561538" y="2566414"/>
            <a:ext cx="1412219" cy="3741959"/>
            <a:chOff x="2771175" y="2473050"/>
            <a:chExt cx="613475" cy="1625525"/>
          </a:xfrm>
        </p:grpSpPr>
        <p:sp>
          <p:nvSpPr>
            <p:cNvPr id="1289" name="Google Shape;1289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6"/>
          <p:cNvGrpSpPr/>
          <p:nvPr/>
        </p:nvGrpSpPr>
        <p:grpSpPr>
          <a:xfrm rot="-5400000">
            <a:off x="1164863" y="-1183736"/>
            <a:ext cx="1412219" cy="3741959"/>
            <a:chOff x="2771175" y="2473050"/>
            <a:chExt cx="613475" cy="1625525"/>
          </a:xfrm>
        </p:grpSpPr>
        <p:sp>
          <p:nvSpPr>
            <p:cNvPr id="1305" name="Google Shape;1305;p26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26"/>
          <p:cNvGrpSpPr/>
          <p:nvPr/>
        </p:nvGrpSpPr>
        <p:grpSpPr>
          <a:xfrm rot="-5400000">
            <a:off x="7235008" y="6008"/>
            <a:ext cx="1906480" cy="1883654"/>
            <a:chOff x="3884100" y="2447750"/>
            <a:chExt cx="843575" cy="833475"/>
          </a:xfrm>
        </p:grpSpPr>
        <p:sp>
          <p:nvSpPr>
            <p:cNvPr id="1321" name="Google Shape;1321;p26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1729950" y="2184525"/>
            <a:ext cx="5684100" cy="176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3876888" y="709025"/>
            <a:ext cx="1390200" cy="131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 flipH="1">
            <a:off x="147" y="-204"/>
            <a:ext cx="4323585" cy="5143432"/>
            <a:chOff x="5588175" y="1772375"/>
            <a:chExt cx="1282050" cy="1525200"/>
          </a:xfrm>
        </p:grpSpPr>
        <p:sp>
          <p:nvSpPr>
            <p:cNvPr id="49" name="Google Shape;49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10800000" flipH="1">
            <a:off x="4820422" y="-204"/>
            <a:ext cx="4323585" cy="5143432"/>
            <a:chOff x="5588175" y="1772375"/>
            <a:chExt cx="1282050" cy="1525200"/>
          </a:xfrm>
        </p:grpSpPr>
        <p:sp>
          <p:nvSpPr>
            <p:cNvPr id="70" name="Google Shape;70;p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2145138" y="2375725"/>
            <a:ext cx="485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 idx="2" hasCustomPrompt="1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2145138" y="3289900"/>
            <a:ext cx="4853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4711050" y="2650200"/>
            <a:ext cx="3066900" cy="186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2403001" y="1386300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434450" y="2650200"/>
            <a:ext cx="3066900" cy="186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5679601" y="1386300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42" y="15"/>
            <a:ext cx="2854763" cy="2416971"/>
            <a:chOff x="5876925" y="1069000"/>
            <a:chExt cx="1135275" cy="961175"/>
          </a:xfrm>
        </p:grpSpPr>
        <p:sp>
          <p:nvSpPr>
            <p:cNvPr id="139" name="Google Shape;139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10800000">
            <a:off x="6289241" y="2726525"/>
            <a:ext cx="2854763" cy="2416971"/>
            <a:chOff x="5876925" y="1069000"/>
            <a:chExt cx="1135275" cy="961175"/>
          </a:xfrm>
        </p:grpSpPr>
        <p:sp>
          <p:nvSpPr>
            <p:cNvPr id="154" name="Google Shape;154;p5"/>
            <p:cNvSpPr/>
            <p:nvPr/>
          </p:nvSpPr>
          <p:spPr>
            <a:xfrm>
              <a:off x="5876925" y="1069900"/>
              <a:ext cx="1135275" cy="960275"/>
            </a:xfrm>
            <a:custGeom>
              <a:avLst/>
              <a:gdLst/>
              <a:ahLst/>
              <a:cxnLst/>
              <a:rect l="l" t="t" r="r" b="b"/>
              <a:pathLst>
                <a:path w="45411" h="38411" extrusionOk="0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877200" y="1069600"/>
              <a:ext cx="1082900" cy="895375"/>
            </a:xfrm>
            <a:custGeom>
              <a:avLst/>
              <a:gdLst/>
              <a:ahLst/>
              <a:cxnLst/>
              <a:rect l="l" t="t" r="r" b="b"/>
              <a:pathLst>
                <a:path w="43316" h="35815" extrusionOk="0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877200" y="1069000"/>
              <a:ext cx="1029925" cy="843300"/>
            </a:xfrm>
            <a:custGeom>
              <a:avLst/>
              <a:gdLst/>
              <a:ahLst/>
              <a:cxnLst/>
              <a:rect l="l" t="t" r="r" b="b"/>
              <a:pathLst>
                <a:path w="41197" h="33732" extrusionOk="0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76925" y="1069600"/>
              <a:ext cx="977525" cy="798350"/>
            </a:xfrm>
            <a:custGeom>
              <a:avLst/>
              <a:gdLst/>
              <a:ahLst/>
              <a:cxnLst/>
              <a:rect l="l" t="t" r="r" b="b"/>
              <a:pathLst>
                <a:path w="39101" h="31934" extrusionOk="0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876925" y="1069300"/>
              <a:ext cx="924225" cy="759050"/>
            </a:xfrm>
            <a:custGeom>
              <a:avLst/>
              <a:gdLst/>
              <a:ahLst/>
              <a:cxnLst/>
              <a:rect l="l" t="t" r="r" b="b"/>
              <a:pathLst>
                <a:path w="36969" h="30362" extrusionOk="0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876925" y="1069000"/>
              <a:ext cx="870950" cy="724525"/>
            </a:xfrm>
            <a:custGeom>
              <a:avLst/>
              <a:gdLst/>
              <a:ahLst/>
              <a:cxnLst/>
              <a:rect l="l" t="t" r="r" b="b"/>
              <a:pathLst>
                <a:path w="34838" h="28981" extrusionOk="0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876925" y="1069000"/>
              <a:ext cx="817375" cy="692675"/>
            </a:xfrm>
            <a:custGeom>
              <a:avLst/>
              <a:gdLst/>
              <a:ahLst/>
              <a:cxnLst/>
              <a:rect l="l" t="t" r="r" b="b"/>
              <a:pathLst>
                <a:path w="32695" h="27707" extrusionOk="0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876925" y="1069000"/>
              <a:ext cx="763500" cy="662025"/>
            </a:xfrm>
            <a:custGeom>
              <a:avLst/>
              <a:gdLst/>
              <a:ahLst/>
              <a:cxnLst/>
              <a:rect l="l" t="t" r="r" b="b"/>
              <a:pathLst>
                <a:path w="30540" h="26481" extrusionOk="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876925" y="1069000"/>
              <a:ext cx="709025" cy="632850"/>
            </a:xfrm>
            <a:custGeom>
              <a:avLst/>
              <a:gdLst/>
              <a:ahLst/>
              <a:cxnLst/>
              <a:rect l="l" t="t" r="r" b="b"/>
              <a:pathLst>
                <a:path w="28361" h="25314" extrusionOk="0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76925" y="1069600"/>
              <a:ext cx="654850" cy="603075"/>
            </a:xfrm>
            <a:custGeom>
              <a:avLst/>
              <a:gdLst/>
              <a:ahLst/>
              <a:cxnLst/>
              <a:rect l="l" t="t" r="r" b="b"/>
              <a:pathLst>
                <a:path w="26194" h="24123" extrusionOk="0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76925" y="1069600"/>
              <a:ext cx="600075" cy="573025"/>
            </a:xfrm>
            <a:custGeom>
              <a:avLst/>
              <a:gdLst/>
              <a:ahLst/>
              <a:cxnLst/>
              <a:rect l="l" t="t" r="r" b="b"/>
              <a:pathLst>
                <a:path w="24003" h="22921" extrusionOk="0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77200" y="1069000"/>
              <a:ext cx="545050" cy="541475"/>
            </a:xfrm>
            <a:custGeom>
              <a:avLst/>
              <a:gdLst/>
              <a:ahLst/>
              <a:cxnLst/>
              <a:rect l="l" t="t" r="r" b="b"/>
              <a:pathLst>
                <a:path w="21802" h="21659" extrusionOk="0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876925" y="1069600"/>
              <a:ext cx="489650" cy="506650"/>
            </a:xfrm>
            <a:custGeom>
              <a:avLst/>
              <a:gdLst/>
              <a:ahLst/>
              <a:cxnLst/>
              <a:rect l="l" t="t" r="r" b="b"/>
              <a:pathLst>
                <a:path w="19586" h="20266" extrusionOk="0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876925" y="1069900"/>
              <a:ext cx="434300" cy="469125"/>
            </a:xfrm>
            <a:custGeom>
              <a:avLst/>
              <a:gdLst/>
              <a:ahLst/>
              <a:cxnLst/>
              <a:rect l="l" t="t" r="r" b="b"/>
              <a:pathLst>
                <a:path w="17372" h="18765" extrusionOk="0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5"/>
          <p:cNvSpPr txBox="1">
            <a:spLocks noGrp="1"/>
          </p:cNvSpPr>
          <p:nvPr>
            <p:ph type="title" idx="2"/>
          </p:nvPr>
        </p:nvSpPr>
        <p:spPr>
          <a:xfrm>
            <a:off x="1596600" y="2832675"/>
            <a:ext cx="2742600" cy="5589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title" idx="3"/>
          </p:nvPr>
        </p:nvSpPr>
        <p:spPr>
          <a:xfrm>
            <a:off x="4873197" y="2832684"/>
            <a:ext cx="2742600" cy="5589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5"/>
          <p:cNvSpPr txBox="1">
            <a:spLocks noGrp="1"/>
          </p:cNvSpPr>
          <p:nvPr>
            <p:ph type="subTitle" idx="1"/>
          </p:nvPr>
        </p:nvSpPr>
        <p:spPr>
          <a:xfrm>
            <a:off x="4873200" y="3320313"/>
            <a:ext cx="2742600" cy="10107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4"/>
          </p:nvPr>
        </p:nvSpPr>
        <p:spPr>
          <a:xfrm>
            <a:off x="1596600" y="3320317"/>
            <a:ext cx="2742600" cy="10107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 flipH="1">
            <a:off x="-5" y="1248137"/>
            <a:ext cx="3267048" cy="3886515"/>
            <a:chOff x="5588175" y="1772375"/>
            <a:chExt cx="1282050" cy="1525200"/>
          </a:xfrm>
        </p:grpSpPr>
        <p:sp>
          <p:nvSpPr>
            <p:cNvPr id="175" name="Google Shape;175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6"/>
          <p:cNvGrpSpPr/>
          <p:nvPr/>
        </p:nvGrpSpPr>
        <p:grpSpPr>
          <a:xfrm rot="10800000" flipH="1">
            <a:off x="5876720" y="1662"/>
            <a:ext cx="3267048" cy="3886515"/>
            <a:chOff x="5588175" y="1772375"/>
            <a:chExt cx="1282050" cy="1525200"/>
          </a:xfrm>
        </p:grpSpPr>
        <p:sp>
          <p:nvSpPr>
            <p:cNvPr id="196" name="Google Shape;196;p6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3"/>
          <p:cNvGrpSpPr/>
          <p:nvPr/>
        </p:nvGrpSpPr>
        <p:grpSpPr>
          <a:xfrm rot="5400000">
            <a:off x="6530980" y="2530471"/>
            <a:ext cx="1431912" cy="3794138"/>
            <a:chOff x="2771175" y="2473050"/>
            <a:chExt cx="613475" cy="1625525"/>
          </a:xfrm>
        </p:grpSpPr>
        <p:sp>
          <p:nvSpPr>
            <p:cNvPr id="471" name="Google Shape;471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13"/>
          <p:cNvGrpSpPr/>
          <p:nvPr/>
        </p:nvGrpSpPr>
        <p:grpSpPr>
          <a:xfrm rot="-5400000">
            <a:off x="1181105" y="-1166229"/>
            <a:ext cx="1431912" cy="3794138"/>
            <a:chOff x="2771175" y="2473050"/>
            <a:chExt cx="613475" cy="1625525"/>
          </a:xfrm>
        </p:grpSpPr>
        <p:sp>
          <p:nvSpPr>
            <p:cNvPr id="487" name="Google Shape;487;p13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13"/>
          <p:cNvSpPr/>
          <p:nvPr/>
        </p:nvSpPr>
        <p:spPr>
          <a:xfrm>
            <a:off x="4748700" y="291907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3"/>
          <p:cNvSpPr/>
          <p:nvPr/>
        </p:nvSpPr>
        <p:spPr>
          <a:xfrm>
            <a:off x="720000" y="291907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3"/>
          <p:cNvSpPr/>
          <p:nvPr/>
        </p:nvSpPr>
        <p:spPr>
          <a:xfrm>
            <a:off x="4748700" y="160052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3"/>
          <p:cNvSpPr/>
          <p:nvPr/>
        </p:nvSpPr>
        <p:spPr>
          <a:xfrm>
            <a:off x="720034" y="1600525"/>
            <a:ext cx="3675300" cy="104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07" name="Google Shape;507;p13"/>
          <p:cNvSpPr txBox="1">
            <a:spLocks noGrp="1"/>
          </p:cNvSpPr>
          <p:nvPr>
            <p:ph type="title" idx="2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"/>
          </p:nvPr>
        </p:nvSpPr>
        <p:spPr>
          <a:xfrm>
            <a:off x="1662252" y="200210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3"/>
          </p:nvPr>
        </p:nvSpPr>
        <p:spPr>
          <a:xfrm>
            <a:off x="5816352" y="1600525"/>
            <a:ext cx="261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4"/>
          </p:nvPr>
        </p:nvSpPr>
        <p:spPr>
          <a:xfrm>
            <a:off x="5816352" y="2002094"/>
            <a:ext cx="261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1" name="Google Shape;511;p13"/>
          <p:cNvSpPr txBox="1">
            <a:spLocks noGrp="1"/>
          </p:cNvSpPr>
          <p:nvPr>
            <p:ph type="title" idx="5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6"/>
          </p:nvPr>
        </p:nvSpPr>
        <p:spPr>
          <a:xfrm>
            <a:off x="1662252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3" name="Google Shape;513;p13"/>
          <p:cNvSpPr txBox="1">
            <a:spLocks noGrp="1"/>
          </p:cNvSpPr>
          <p:nvPr>
            <p:ph type="title" idx="7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8"/>
          </p:nvPr>
        </p:nvSpPr>
        <p:spPr>
          <a:xfrm>
            <a:off x="5690951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9" hasCustomPrompt="1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19"/>
          <p:cNvGrpSpPr/>
          <p:nvPr/>
        </p:nvGrpSpPr>
        <p:grpSpPr>
          <a:xfrm flipH="1"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781" name="Google Shape;781;p19"/>
            <p:cNvSpPr/>
            <p:nvPr/>
          </p:nvSpPr>
          <p:spPr>
            <a:xfrm>
              <a:off x="410750" y="3128425"/>
              <a:ext cx="850125" cy="190000"/>
            </a:xfrm>
            <a:custGeom>
              <a:avLst/>
              <a:gdLst/>
              <a:ahLst/>
              <a:cxnLst/>
              <a:rect l="l" t="t" r="r" b="b"/>
              <a:pathLst>
                <a:path w="34005" h="7600" extrusionOk="0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410450" y="3154025"/>
              <a:ext cx="704275" cy="164100"/>
            </a:xfrm>
            <a:custGeom>
              <a:avLst/>
              <a:gdLst/>
              <a:ahLst/>
              <a:cxnLst/>
              <a:rect l="l" t="t" r="r" b="b"/>
              <a:pathLst>
                <a:path w="28171" h="6564" extrusionOk="0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1442425" y="2958175"/>
              <a:ext cx="944200" cy="360250"/>
            </a:xfrm>
            <a:custGeom>
              <a:avLst/>
              <a:gdLst/>
              <a:ahLst/>
              <a:cxnLst/>
              <a:rect l="l" t="t" r="r" b="b"/>
              <a:pathLst>
                <a:path w="37768" h="14410" extrusionOk="0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1485600" y="2984350"/>
              <a:ext cx="900725" cy="334075"/>
            </a:xfrm>
            <a:custGeom>
              <a:avLst/>
              <a:gdLst/>
              <a:ahLst/>
              <a:cxnLst/>
              <a:rect l="l" t="t" r="r" b="b"/>
              <a:pathLst>
                <a:path w="36029" h="13363" extrusionOk="0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10450" y="3180200"/>
              <a:ext cx="616475" cy="137925"/>
            </a:xfrm>
            <a:custGeom>
              <a:avLst/>
              <a:gdLst/>
              <a:ahLst/>
              <a:cxnLst/>
              <a:rect l="l" t="t" r="r" b="b"/>
              <a:pathLst>
                <a:path w="24659" h="5517" extrusionOk="0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1517150" y="3010250"/>
              <a:ext cx="869775" cy="308475"/>
            </a:xfrm>
            <a:custGeom>
              <a:avLst/>
              <a:gdLst/>
              <a:ahLst/>
              <a:cxnLst/>
              <a:rect l="l" t="t" r="r" b="b"/>
              <a:pathLst>
                <a:path w="34791" h="12339" extrusionOk="0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410450" y="3206125"/>
              <a:ext cx="540275" cy="112300"/>
            </a:xfrm>
            <a:custGeom>
              <a:avLst/>
              <a:gdLst/>
              <a:ahLst/>
              <a:cxnLst/>
              <a:rect l="l" t="t" r="r" b="b"/>
              <a:pathLst>
                <a:path w="21611" h="4492" extrusionOk="0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1543050" y="3036450"/>
              <a:ext cx="844175" cy="282275"/>
            </a:xfrm>
            <a:custGeom>
              <a:avLst/>
              <a:gdLst/>
              <a:ahLst/>
              <a:cxnLst/>
              <a:rect l="l" t="t" r="r" b="b"/>
              <a:pathLst>
                <a:path w="33767" h="11291" extrusionOk="0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410750" y="3232250"/>
              <a:ext cx="467650" cy="86175"/>
            </a:xfrm>
            <a:custGeom>
              <a:avLst/>
              <a:gdLst/>
              <a:ahLst/>
              <a:cxnLst/>
              <a:rect l="l" t="t" r="r" b="b"/>
              <a:pathLst>
                <a:path w="18706" h="3447" extrusionOk="0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565650" y="3062350"/>
              <a:ext cx="821275" cy="256075"/>
            </a:xfrm>
            <a:custGeom>
              <a:avLst/>
              <a:gdLst/>
              <a:ahLst/>
              <a:cxnLst/>
              <a:rect l="l" t="t" r="r" b="b"/>
              <a:pathLst>
                <a:path w="32851" h="10243" extrusionOk="0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411050" y="3257825"/>
              <a:ext cx="392625" cy="60300"/>
            </a:xfrm>
            <a:custGeom>
              <a:avLst/>
              <a:gdLst/>
              <a:ahLst/>
              <a:cxnLst/>
              <a:rect l="l" t="t" r="r" b="b"/>
              <a:pathLst>
                <a:path w="15705" h="2412" extrusionOk="0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411050" y="3284275"/>
              <a:ext cx="309300" cy="34150"/>
            </a:xfrm>
            <a:custGeom>
              <a:avLst/>
              <a:gdLst/>
              <a:ahLst/>
              <a:cxnLst/>
              <a:rect l="l" t="t" r="r" b="b"/>
              <a:pathLst>
                <a:path w="12372" h="1366" extrusionOk="0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1586500" y="3088175"/>
              <a:ext cx="800125" cy="230250"/>
            </a:xfrm>
            <a:custGeom>
              <a:avLst/>
              <a:gdLst/>
              <a:ahLst/>
              <a:cxnLst/>
              <a:rect l="l" t="t" r="r" b="b"/>
              <a:pathLst>
                <a:path w="32005" h="9210" extrusionOk="0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425625" y="3310350"/>
              <a:ext cx="178625" cy="8075"/>
            </a:xfrm>
            <a:custGeom>
              <a:avLst/>
              <a:gdLst/>
              <a:ahLst/>
              <a:cxnLst/>
              <a:rect l="l" t="t" r="r" b="b"/>
              <a:pathLst>
                <a:path w="7145" h="323" extrusionOk="0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607325" y="3114150"/>
              <a:ext cx="779600" cy="204575"/>
            </a:xfrm>
            <a:custGeom>
              <a:avLst/>
              <a:gdLst/>
              <a:ahLst/>
              <a:cxnLst/>
              <a:rect l="l" t="t" r="r" b="b"/>
              <a:pathLst>
                <a:path w="31184" h="8183" extrusionOk="0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1628475" y="3140250"/>
              <a:ext cx="758450" cy="178475"/>
            </a:xfrm>
            <a:custGeom>
              <a:avLst/>
              <a:gdLst/>
              <a:ahLst/>
              <a:cxnLst/>
              <a:rect l="l" t="t" r="r" b="b"/>
              <a:pathLst>
                <a:path w="30338" h="7139" extrusionOk="0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651075" y="3166225"/>
              <a:ext cx="736150" cy="152500"/>
            </a:xfrm>
            <a:custGeom>
              <a:avLst/>
              <a:gdLst/>
              <a:ahLst/>
              <a:cxnLst/>
              <a:rect l="l" t="t" r="r" b="b"/>
              <a:pathLst>
                <a:path w="29446" h="6100" extrusionOk="0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1676400" y="3192350"/>
              <a:ext cx="709925" cy="126375"/>
            </a:xfrm>
            <a:custGeom>
              <a:avLst/>
              <a:gdLst/>
              <a:ahLst/>
              <a:cxnLst/>
              <a:rect l="l" t="t" r="r" b="b"/>
              <a:pathLst>
                <a:path w="28397" h="5055" extrusionOk="0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707650" y="3218325"/>
              <a:ext cx="679275" cy="100400"/>
            </a:xfrm>
            <a:custGeom>
              <a:avLst/>
              <a:gdLst/>
              <a:ahLst/>
              <a:cxnLst/>
              <a:rect l="l" t="t" r="r" b="b"/>
              <a:pathLst>
                <a:path w="27171" h="4016" extrusionOk="0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746050" y="3244225"/>
              <a:ext cx="624800" cy="74500"/>
            </a:xfrm>
            <a:custGeom>
              <a:avLst/>
              <a:gdLst/>
              <a:ahLst/>
              <a:cxnLst/>
              <a:rect l="l" t="t" r="r" b="b"/>
              <a:pathLst>
                <a:path w="24992" h="2980" extrusionOk="0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796050" y="3270400"/>
              <a:ext cx="514975" cy="48325"/>
            </a:xfrm>
            <a:custGeom>
              <a:avLst/>
              <a:gdLst/>
              <a:ahLst/>
              <a:cxnLst/>
              <a:rect l="l" t="t" r="r" b="b"/>
              <a:pathLst>
                <a:path w="20599" h="1933" extrusionOk="0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868675" y="3296150"/>
              <a:ext cx="355425" cy="22275"/>
            </a:xfrm>
            <a:custGeom>
              <a:avLst/>
              <a:gdLst/>
              <a:ahLst/>
              <a:cxnLst/>
              <a:rect l="l" t="t" r="r" b="b"/>
              <a:pathLst>
                <a:path w="14217" h="891" extrusionOk="0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261450" y="3318400"/>
              <a:ext cx="80700" cy="1350"/>
            </a:xfrm>
            <a:custGeom>
              <a:avLst/>
              <a:gdLst/>
              <a:ahLst/>
              <a:cxnLst/>
              <a:rect l="l" t="t" r="r" b="b"/>
              <a:pathLst>
                <a:path w="3228" h="54" extrusionOk="0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1244500" y="3318400"/>
              <a:ext cx="112825" cy="3375"/>
            </a:xfrm>
            <a:custGeom>
              <a:avLst/>
              <a:gdLst/>
              <a:ahLst/>
              <a:cxnLst/>
              <a:rect l="l" t="t" r="r" b="b"/>
              <a:pathLst>
                <a:path w="4513" h="135" extrusionOk="0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411050" y="3318400"/>
              <a:ext cx="23550" cy="4775"/>
            </a:xfrm>
            <a:custGeom>
              <a:avLst/>
              <a:gdLst/>
              <a:ahLst/>
              <a:cxnLst/>
              <a:rect l="l" t="t" r="r" b="b"/>
              <a:pathLst>
                <a:path w="942" h="191" extrusionOk="0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19"/>
          <p:cNvSpPr/>
          <p:nvPr/>
        </p:nvSpPr>
        <p:spPr>
          <a:xfrm>
            <a:off x="720000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9"/>
          <p:cNvSpPr/>
          <p:nvPr/>
        </p:nvSpPr>
        <p:spPr>
          <a:xfrm>
            <a:off x="3336675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9"/>
          <p:cNvSpPr/>
          <p:nvPr/>
        </p:nvSpPr>
        <p:spPr>
          <a:xfrm>
            <a:off x="5953350" y="2780275"/>
            <a:ext cx="2470800" cy="148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9"/>
          <p:cNvSpPr/>
          <p:nvPr/>
        </p:nvSpPr>
        <p:spPr>
          <a:xfrm>
            <a:off x="139035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9"/>
          <p:cNvSpPr/>
          <p:nvPr/>
        </p:nvSpPr>
        <p:spPr>
          <a:xfrm>
            <a:off x="400710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9"/>
          <p:cNvSpPr/>
          <p:nvPr/>
        </p:nvSpPr>
        <p:spPr>
          <a:xfrm>
            <a:off x="6623851" y="1317912"/>
            <a:ext cx="1129800" cy="1069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19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815" name="Google Shape;815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5400000" flipH="1">
            <a:off x="-12101" y="12103"/>
            <a:ext cx="2020446" cy="1996256"/>
            <a:chOff x="3884100" y="2447750"/>
            <a:chExt cx="843575" cy="833475"/>
          </a:xfrm>
        </p:grpSpPr>
        <p:sp>
          <p:nvSpPr>
            <p:cNvPr id="836" name="Google Shape;836;p19"/>
            <p:cNvSpPr/>
            <p:nvPr/>
          </p:nvSpPr>
          <p:spPr>
            <a:xfrm>
              <a:off x="3884100" y="2447750"/>
              <a:ext cx="843300" cy="833175"/>
            </a:xfrm>
            <a:custGeom>
              <a:avLst/>
              <a:gdLst/>
              <a:ahLst/>
              <a:cxnLst/>
              <a:rect l="l" t="t" r="r" b="b"/>
              <a:pathLst>
                <a:path w="33732" h="33327" extrusionOk="0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936800" y="2490900"/>
              <a:ext cx="790600" cy="789125"/>
            </a:xfrm>
            <a:custGeom>
              <a:avLst/>
              <a:gdLst/>
              <a:ahLst/>
              <a:cxnLst/>
              <a:rect l="l" t="t" r="r" b="b"/>
              <a:pathLst>
                <a:path w="31624" h="31565" extrusionOk="0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979650" y="2534675"/>
              <a:ext cx="747450" cy="745650"/>
            </a:xfrm>
            <a:custGeom>
              <a:avLst/>
              <a:gdLst/>
              <a:ahLst/>
              <a:cxnLst/>
              <a:rect l="l" t="t" r="r" b="b"/>
              <a:pathLst>
                <a:path w="29898" h="29826" extrusionOk="0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4016550" y="2577825"/>
              <a:ext cx="710850" cy="702200"/>
            </a:xfrm>
            <a:custGeom>
              <a:avLst/>
              <a:gdLst/>
              <a:ahLst/>
              <a:cxnLst/>
              <a:rect l="l" t="t" r="r" b="b"/>
              <a:pathLst>
                <a:path w="28434" h="28088" extrusionOk="0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4048700" y="2621575"/>
              <a:ext cx="678700" cy="658450"/>
            </a:xfrm>
            <a:custGeom>
              <a:avLst/>
              <a:gdLst/>
              <a:ahLst/>
              <a:cxnLst/>
              <a:rect l="l" t="t" r="r" b="b"/>
              <a:pathLst>
                <a:path w="27148" h="26338" extrusionOk="0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4078175" y="2665625"/>
              <a:ext cx="648925" cy="614700"/>
            </a:xfrm>
            <a:custGeom>
              <a:avLst/>
              <a:gdLst/>
              <a:ahLst/>
              <a:cxnLst/>
              <a:rect l="l" t="t" r="r" b="b"/>
              <a:pathLst>
                <a:path w="25957" h="24588" extrusionOk="0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4106750" y="2708800"/>
              <a:ext cx="620650" cy="571225"/>
            </a:xfrm>
            <a:custGeom>
              <a:avLst/>
              <a:gdLst/>
              <a:ahLst/>
              <a:cxnLst/>
              <a:rect l="l" t="t" r="r" b="b"/>
              <a:pathLst>
                <a:path w="24826" h="22849" extrusionOk="0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4133550" y="2753150"/>
              <a:ext cx="593850" cy="527175"/>
            </a:xfrm>
            <a:custGeom>
              <a:avLst/>
              <a:gdLst/>
              <a:ahLst/>
              <a:cxnLst/>
              <a:rect l="l" t="t" r="r" b="b"/>
              <a:pathLst>
                <a:path w="23754" h="21087" extrusionOk="0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4160625" y="2796300"/>
              <a:ext cx="567050" cy="484025"/>
            </a:xfrm>
            <a:custGeom>
              <a:avLst/>
              <a:gdLst/>
              <a:ahLst/>
              <a:cxnLst/>
              <a:rect l="l" t="t" r="r" b="b"/>
              <a:pathLst>
                <a:path w="22682" h="19361" extrusionOk="0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4188000" y="2840050"/>
              <a:ext cx="539675" cy="439975"/>
            </a:xfrm>
            <a:custGeom>
              <a:avLst/>
              <a:gdLst/>
              <a:ahLst/>
              <a:cxnLst/>
              <a:rect l="l" t="t" r="r" b="b"/>
              <a:pathLst>
                <a:path w="21587" h="17599" extrusionOk="0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4216575" y="2884125"/>
              <a:ext cx="510825" cy="396200"/>
            </a:xfrm>
            <a:custGeom>
              <a:avLst/>
              <a:gdLst/>
              <a:ahLst/>
              <a:cxnLst/>
              <a:rect l="l" t="t" r="r" b="b"/>
              <a:pathLst>
                <a:path w="20433" h="15848" extrusionOk="0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247250" y="2927275"/>
              <a:ext cx="479850" cy="352750"/>
            </a:xfrm>
            <a:custGeom>
              <a:avLst/>
              <a:gdLst/>
              <a:ahLst/>
              <a:cxnLst/>
              <a:rect l="l" t="t" r="r" b="b"/>
              <a:pathLst>
                <a:path w="19194" h="14110" extrusionOk="0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281775" y="2971625"/>
              <a:ext cx="445625" cy="309300"/>
            </a:xfrm>
            <a:custGeom>
              <a:avLst/>
              <a:gdLst/>
              <a:ahLst/>
              <a:cxnLst/>
              <a:rect l="l" t="t" r="r" b="b"/>
              <a:pathLst>
                <a:path w="17825" h="12372" extrusionOk="0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4320475" y="3015375"/>
              <a:ext cx="406925" cy="264950"/>
            </a:xfrm>
            <a:custGeom>
              <a:avLst/>
              <a:gdLst/>
              <a:ahLst/>
              <a:cxnLst/>
              <a:rect l="l" t="t" r="r" b="b"/>
              <a:pathLst>
                <a:path w="16277" h="10598" extrusionOk="0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4364525" y="3058850"/>
              <a:ext cx="362875" cy="221475"/>
            </a:xfrm>
            <a:custGeom>
              <a:avLst/>
              <a:gdLst/>
              <a:ahLst/>
              <a:cxnLst/>
              <a:rect l="l" t="t" r="r" b="b"/>
              <a:pathLst>
                <a:path w="14515" h="8859" extrusionOk="0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4414525" y="3102900"/>
              <a:ext cx="313150" cy="177425"/>
            </a:xfrm>
            <a:custGeom>
              <a:avLst/>
              <a:gdLst/>
              <a:ahLst/>
              <a:cxnLst/>
              <a:rect l="l" t="t" r="r" b="b"/>
              <a:pathLst>
                <a:path w="12526" h="7097" extrusionOk="0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4472275" y="3146950"/>
              <a:ext cx="255125" cy="133375"/>
            </a:xfrm>
            <a:custGeom>
              <a:avLst/>
              <a:gdLst/>
              <a:ahLst/>
              <a:cxnLst/>
              <a:rect l="l" t="t" r="r" b="b"/>
              <a:pathLst>
                <a:path w="10205" h="5335" extrusionOk="0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4539250" y="3190700"/>
              <a:ext cx="188150" cy="90525"/>
            </a:xfrm>
            <a:custGeom>
              <a:avLst/>
              <a:gdLst/>
              <a:ahLst/>
              <a:cxnLst/>
              <a:rect l="l" t="t" r="r" b="b"/>
              <a:pathLst>
                <a:path w="7526" h="3621" extrusionOk="0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4619625" y="3234750"/>
              <a:ext cx="108050" cy="46175"/>
            </a:xfrm>
            <a:custGeom>
              <a:avLst/>
              <a:gdLst/>
              <a:ahLst/>
              <a:cxnLst/>
              <a:rect l="l" t="t" r="r" b="b"/>
              <a:pathLst>
                <a:path w="4322" h="1847" extrusionOk="0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4720825" y="3278200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857" name="Google Shape;857;p19"/>
          <p:cNvSpPr txBox="1">
            <a:spLocks noGrp="1"/>
          </p:cNvSpPr>
          <p:nvPr>
            <p:ph type="title" idx="2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subTitle" idx="1"/>
          </p:nvPr>
        </p:nvSpPr>
        <p:spPr>
          <a:xfrm>
            <a:off x="836025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title" idx="3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ubTitle" idx="4"/>
          </p:nvPr>
        </p:nvSpPr>
        <p:spPr>
          <a:xfrm>
            <a:off x="3452627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1" name="Google Shape;861;p19"/>
          <p:cNvSpPr txBox="1">
            <a:spLocks noGrp="1"/>
          </p:cNvSpPr>
          <p:nvPr>
            <p:ph type="title" idx="5"/>
          </p:nvPr>
        </p:nvSpPr>
        <p:spPr>
          <a:xfrm>
            <a:off x="606937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6"/>
          </p:nvPr>
        </p:nvSpPr>
        <p:spPr>
          <a:xfrm>
            <a:off x="6069378" y="3288275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22"/>
          <p:cNvGrpSpPr/>
          <p:nvPr/>
        </p:nvGrpSpPr>
        <p:grpSpPr>
          <a:xfrm flipH="1">
            <a:off x="-13839" y="40"/>
            <a:ext cx="1637733" cy="4339502"/>
            <a:chOff x="2771175" y="2473050"/>
            <a:chExt cx="613475" cy="1625525"/>
          </a:xfrm>
        </p:grpSpPr>
        <p:sp>
          <p:nvSpPr>
            <p:cNvPr id="1043" name="Google Shape;1043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2"/>
          <p:cNvGrpSpPr/>
          <p:nvPr/>
        </p:nvGrpSpPr>
        <p:grpSpPr>
          <a:xfrm>
            <a:off x="7520011" y="40"/>
            <a:ext cx="1637733" cy="4339502"/>
            <a:chOff x="2771175" y="2473050"/>
            <a:chExt cx="613475" cy="1625525"/>
          </a:xfrm>
        </p:grpSpPr>
        <p:sp>
          <p:nvSpPr>
            <p:cNvPr id="1059" name="Google Shape;1059;p22"/>
            <p:cNvSpPr/>
            <p:nvPr/>
          </p:nvSpPr>
          <p:spPr>
            <a:xfrm>
              <a:off x="2771175" y="2473050"/>
              <a:ext cx="613200" cy="1625525"/>
            </a:xfrm>
            <a:custGeom>
              <a:avLst/>
              <a:gdLst/>
              <a:ahLst/>
              <a:cxnLst/>
              <a:rect l="l" t="t" r="r" b="b"/>
              <a:pathLst>
                <a:path w="24528" h="65021" extrusionOk="0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2811350" y="2473650"/>
              <a:ext cx="573025" cy="1468650"/>
            </a:xfrm>
            <a:custGeom>
              <a:avLst/>
              <a:gdLst/>
              <a:ahLst/>
              <a:cxnLst/>
              <a:rect l="l" t="t" r="r" b="b"/>
              <a:pathLst>
                <a:path w="22921" h="58746" extrusionOk="0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851825" y="2473650"/>
              <a:ext cx="532550" cy="1401375"/>
            </a:xfrm>
            <a:custGeom>
              <a:avLst/>
              <a:gdLst/>
              <a:ahLst/>
              <a:cxnLst/>
              <a:rect l="l" t="t" r="r" b="b"/>
              <a:pathLst>
                <a:path w="21302" h="56055" extrusionOk="0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892600" y="2473650"/>
              <a:ext cx="492050" cy="1352575"/>
            </a:xfrm>
            <a:custGeom>
              <a:avLst/>
              <a:gdLst/>
              <a:ahLst/>
              <a:cxnLst/>
              <a:rect l="l" t="t" r="r" b="b"/>
              <a:pathLst>
                <a:path w="19682" h="54103" extrusionOk="0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32800" y="2473050"/>
              <a:ext cx="451575" cy="1312975"/>
            </a:xfrm>
            <a:custGeom>
              <a:avLst/>
              <a:gdLst/>
              <a:ahLst/>
              <a:cxnLst/>
              <a:rect l="l" t="t" r="r" b="b"/>
              <a:pathLst>
                <a:path w="18063" h="52519" extrusionOk="0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973275" y="2473350"/>
              <a:ext cx="411100" cy="1277275"/>
            </a:xfrm>
            <a:custGeom>
              <a:avLst/>
              <a:gdLst/>
              <a:ahLst/>
              <a:cxnLst/>
              <a:rect l="l" t="t" r="r" b="b"/>
              <a:pathLst>
                <a:path w="16444" h="51091" extrusionOk="0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3013750" y="2473350"/>
              <a:ext cx="370900" cy="1244525"/>
            </a:xfrm>
            <a:custGeom>
              <a:avLst/>
              <a:gdLst/>
              <a:ahLst/>
              <a:cxnLst/>
              <a:rect l="l" t="t" r="r" b="b"/>
              <a:pathLst>
                <a:path w="14836" h="49781" extrusionOk="0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3053950" y="2473350"/>
              <a:ext cx="330700" cy="1212675"/>
            </a:xfrm>
            <a:custGeom>
              <a:avLst/>
              <a:gdLst/>
              <a:ahLst/>
              <a:cxnLst/>
              <a:rect l="l" t="t" r="r" b="b"/>
              <a:pathLst>
                <a:path w="13228" h="48507" extrusionOk="0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3094425" y="2473050"/>
              <a:ext cx="290225" cy="1179925"/>
            </a:xfrm>
            <a:custGeom>
              <a:avLst/>
              <a:gdLst/>
              <a:ahLst/>
              <a:cxnLst/>
              <a:rect l="l" t="t" r="r" b="b"/>
              <a:pathLst>
                <a:path w="11609" h="47197" extrusionOk="0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3135200" y="2473350"/>
              <a:ext cx="249450" cy="1144500"/>
            </a:xfrm>
            <a:custGeom>
              <a:avLst/>
              <a:gdLst/>
              <a:ahLst/>
              <a:cxnLst/>
              <a:rect l="l" t="t" r="r" b="b"/>
              <a:pathLst>
                <a:path w="9978" h="45780" extrusionOk="0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3175375" y="2473350"/>
              <a:ext cx="209275" cy="1104625"/>
            </a:xfrm>
            <a:custGeom>
              <a:avLst/>
              <a:gdLst/>
              <a:ahLst/>
              <a:cxnLst/>
              <a:rect l="l" t="t" r="r" b="b"/>
              <a:pathLst>
                <a:path w="8371" h="44185" extrusionOk="0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3215875" y="2473350"/>
              <a:ext cx="168775" cy="1056700"/>
            </a:xfrm>
            <a:custGeom>
              <a:avLst/>
              <a:gdLst/>
              <a:ahLst/>
              <a:cxnLst/>
              <a:rect l="l" t="t" r="r" b="b"/>
              <a:pathLst>
                <a:path w="6751" h="42268" extrusionOk="0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3256050" y="2498050"/>
              <a:ext cx="128325" cy="971875"/>
            </a:xfrm>
            <a:custGeom>
              <a:avLst/>
              <a:gdLst/>
              <a:ahLst/>
              <a:cxnLst/>
              <a:rect l="l" t="t" r="r" b="b"/>
              <a:pathLst>
                <a:path w="5133" h="38875" extrusionOk="0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3296525" y="2591225"/>
              <a:ext cx="88125" cy="800725"/>
            </a:xfrm>
            <a:custGeom>
              <a:avLst/>
              <a:gdLst/>
              <a:ahLst/>
              <a:cxnLst/>
              <a:rect l="l" t="t" r="r" b="b"/>
              <a:pathLst>
                <a:path w="3525" h="32029" extrusionOk="0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3339700" y="2726350"/>
              <a:ext cx="44675" cy="553075"/>
            </a:xfrm>
            <a:custGeom>
              <a:avLst/>
              <a:gdLst/>
              <a:ahLst/>
              <a:cxnLst/>
              <a:rect l="l" t="t" r="r" b="b"/>
              <a:pathLst>
                <a:path w="1787" h="22123" extrusionOk="0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22"/>
          <p:cNvSpPr/>
          <p:nvPr/>
        </p:nvSpPr>
        <p:spPr>
          <a:xfrm>
            <a:off x="9580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2"/>
          <p:cNvSpPr/>
          <p:nvPr/>
        </p:nvSpPr>
        <p:spPr>
          <a:xfrm>
            <a:off x="34456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2"/>
          <p:cNvSpPr/>
          <p:nvPr/>
        </p:nvSpPr>
        <p:spPr>
          <a:xfrm>
            <a:off x="5933275" y="211238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2"/>
          <p:cNvSpPr/>
          <p:nvPr/>
        </p:nvSpPr>
        <p:spPr>
          <a:xfrm>
            <a:off x="9580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2"/>
          <p:cNvSpPr/>
          <p:nvPr/>
        </p:nvSpPr>
        <p:spPr>
          <a:xfrm>
            <a:off x="34456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22"/>
          <p:cNvSpPr/>
          <p:nvPr/>
        </p:nvSpPr>
        <p:spPr>
          <a:xfrm>
            <a:off x="5933275" y="3815733"/>
            <a:ext cx="2272200" cy="66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2"/>
          <p:cNvSpPr/>
          <p:nvPr/>
        </p:nvSpPr>
        <p:spPr>
          <a:xfrm>
            <a:off x="5913625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2"/>
          <p:cNvSpPr/>
          <p:nvPr/>
        </p:nvSpPr>
        <p:spPr>
          <a:xfrm>
            <a:off x="3435850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2"/>
          <p:cNvSpPr/>
          <p:nvPr/>
        </p:nvSpPr>
        <p:spPr>
          <a:xfrm>
            <a:off x="958075" y="312602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2"/>
          <p:cNvSpPr/>
          <p:nvPr/>
        </p:nvSpPr>
        <p:spPr>
          <a:xfrm>
            <a:off x="5913625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2"/>
          <p:cNvSpPr/>
          <p:nvPr/>
        </p:nvSpPr>
        <p:spPr>
          <a:xfrm>
            <a:off x="3435850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2"/>
          <p:cNvSpPr/>
          <p:nvPr/>
        </p:nvSpPr>
        <p:spPr>
          <a:xfrm>
            <a:off x="958075" y="1438775"/>
            <a:ext cx="2272200" cy="52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087" name="Google Shape;1087;p22"/>
          <p:cNvSpPr txBox="1">
            <a:spLocks noGrp="1"/>
          </p:cNvSpPr>
          <p:nvPr>
            <p:ph type="title" idx="2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88" name="Google Shape;1088;p22"/>
          <p:cNvSpPr txBox="1">
            <a:spLocks noGrp="1"/>
          </p:cNvSpPr>
          <p:nvPr>
            <p:ph type="subTitle" idx="1"/>
          </p:nvPr>
        </p:nvSpPr>
        <p:spPr>
          <a:xfrm>
            <a:off x="1101175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9" name="Google Shape;1089;p22"/>
          <p:cNvSpPr txBox="1">
            <a:spLocks noGrp="1"/>
          </p:cNvSpPr>
          <p:nvPr>
            <p:ph type="title" idx="3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0" name="Google Shape;1090;p22"/>
          <p:cNvSpPr txBox="1">
            <a:spLocks noGrp="1"/>
          </p:cNvSpPr>
          <p:nvPr>
            <p:ph type="subTitle" idx="4"/>
          </p:nvPr>
        </p:nvSpPr>
        <p:spPr>
          <a:xfrm>
            <a:off x="3578951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1" name="Google Shape;1091;p22"/>
          <p:cNvSpPr txBox="1">
            <a:spLocks noGrp="1"/>
          </p:cNvSpPr>
          <p:nvPr>
            <p:ph type="title" idx="5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2" name="Google Shape;1092;p22"/>
          <p:cNvSpPr txBox="1">
            <a:spLocks noGrp="1"/>
          </p:cNvSpPr>
          <p:nvPr>
            <p:ph type="subTitle" idx="6"/>
          </p:nvPr>
        </p:nvSpPr>
        <p:spPr>
          <a:xfrm>
            <a:off x="1101175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3" name="Google Shape;1093;p22"/>
          <p:cNvSpPr txBox="1">
            <a:spLocks noGrp="1"/>
          </p:cNvSpPr>
          <p:nvPr>
            <p:ph type="title" idx="7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4" name="Google Shape;1094;p22"/>
          <p:cNvSpPr txBox="1">
            <a:spLocks noGrp="1"/>
          </p:cNvSpPr>
          <p:nvPr>
            <p:ph type="subTitle" idx="8"/>
          </p:nvPr>
        </p:nvSpPr>
        <p:spPr>
          <a:xfrm>
            <a:off x="3578951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5" name="Google Shape;1095;p22"/>
          <p:cNvSpPr txBox="1">
            <a:spLocks noGrp="1"/>
          </p:cNvSpPr>
          <p:nvPr>
            <p:ph type="title" idx="9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6" name="Google Shape;1096;p22"/>
          <p:cNvSpPr txBox="1">
            <a:spLocks noGrp="1"/>
          </p:cNvSpPr>
          <p:nvPr>
            <p:ph type="subTitle" idx="13"/>
          </p:nvPr>
        </p:nvSpPr>
        <p:spPr>
          <a:xfrm>
            <a:off x="6056727" y="2142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7" name="Google Shape;1097;p22"/>
          <p:cNvSpPr txBox="1">
            <a:spLocks noGrp="1"/>
          </p:cNvSpPr>
          <p:nvPr>
            <p:ph type="title" idx="14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1098" name="Google Shape;1098;p22"/>
          <p:cNvSpPr txBox="1">
            <a:spLocks noGrp="1"/>
          </p:cNvSpPr>
          <p:nvPr>
            <p:ph type="subTitle" idx="15"/>
          </p:nvPr>
        </p:nvSpPr>
        <p:spPr>
          <a:xfrm>
            <a:off x="6056727" y="3829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3"/>
          <p:cNvSpPr/>
          <p:nvPr/>
        </p:nvSpPr>
        <p:spPr>
          <a:xfrm>
            <a:off x="3040575" y="3974100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23"/>
          <p:cNvSpPr/>
          <p:nvPr/>
        </p:nvSpPr>
        <p:spPr>
          <a:xfrm>
            <a:off x="4699350" y="1458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23"/>
          <p:cNvSpPr/>
          <p:nvPr/>
        </p:nvSpPr>
        <p:spPr>
          <a:xfrm>
            <a:off x="4699338" y="2358527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3"/>
          <p:cNvSpPr/>
          <p:nvPr/>
        </p:nvSpPr>
        <p:spPr>
          <a:xfrm>
            <a:off x="1381975" y="1458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3"/>
          <p:cNvSpPr/>
          <p:nvPr/>
        </p:nvSpPr>
        <p:spPr>
          <a:xfrm>
            <a:off x="1381963" y="2312102"/>
            <a:ext cx="3062700" cy="539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3"/>
          <p:cNvSpPr/>
          <p:nvPr/>
        </p:nvSpPr>
        <p:spPr>
          <a:xfrm>
            <a:off x="3040675" y="3120550"/>
            <a:ext cx="3062700" cy="73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23"/>
          <p:cNvGrpSpPr/>
          <p:nvPr/>
        </p:nvGrpSpPr>
        <p:grpSpPr>
          <a:xfrm>
            <a:off x="5942652" y="1337208"/>
            <a:ext cx="3201535" cy="3808729"/>
            <a:chOff x="5588175" y="1772375"/>
            <a:chExt cx="1282050" cy="1525200"/>
          </a:xfrm>
        </p:grpSpPr>
        <p:sp>
          <p:nvSpPr>
            <p:cNvPr id="1107" name="Google Shape;1107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23"/>
          <p:cNvGrpSpPr/>
          <p:nvPr/>
        </p:nvGrpSpPr>
        <p:grpSpPr>
          <a:xfrm flipH="1">
            <a:off x="2" y="1337208"/>
            <a:ext cx="3201535" cy="3808729"/>
            <a:chOff x="5588175" y="1772375"/>
            <a:chExt cx="1282050" cy="1525200"/>
          </a:xfrm>
        </p:grpSpPr>
        <p:sp>
          <p:nvSpPr>
            <p:cNvPr id="1128" name="Google Shape;1128;p23"/>
            <p:cNvSpPr/>
            <p:nvPr/>
          </p:nvSpPr>
          <p:spPr>
            <a:xfrm>
              <a:off x="5588175" y="1772375"/>
              <a:ext cx="1282050" cy="1525200"/>
            </a:xfrm>
            <a:custGeom>
              <a:avLst/>
              <a:gdLst/>
              <a:ahLst/>
              <a:cxnLst/>
              <a:rect l="l" t="t" r="r" b="b"/>
              <a:pathLst>
                <a:path w="51282" h="61008" extrusionOk="0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5623000" y="1831900"/>
              <a:ext cx="1246625" cy="1465675"/>
            </a:xfrm>
            <a:custGeom>
              <a:avLst/>
              <a:gdLst/>
              <a:ahLst/>
              <a:cxnLst/>
              <a:rect l="l" t="t" r="r" b="b"/>
              <a:pathLst>
                <a:path w="49865" h="58627" extrusionOk="0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5662600" y="1892925"/>
              <a:ext cx="1207025" cy="1404350"/>
            </a:xfrm>
            <a:custGeom>
              <a:avLst/>
              <a:gdLst/>
              <a:ahLst/>
              <a:cxnLst/>
              <a:rect l="l" t="t" r="r" b="b"/>
              <a:pathLst>
                <a:path w="48281" h="56174" extrusionOk="0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5706350" y="1957800"/>
              <a:ext cx="1163275" cy="1339775"/>
            </a:xfrm>
            <a:custGeom>
              <a:avLst/>
              <a:gdLst/>
              <a:ahLst/>
              <a:cxnLst/>
              <a:rect l="l" t="t" r="r" b="b"/>
              <a:pathLst>
                <a:path w="46531" h="53591" extrusionOk="0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5756350" y="2024775"/>
              <a:ext cx="1113275" cy="1272500"/>
            </a:xfrm>
            <a:custGeom>
              <a:avLst/>
              <a:gdLst/>
              <a:ahLst/>
              <a:cxnLst/>
              <a:rect l="l" t="t" r="r" b="b"/>
              <a:pathLst>
                <a:path w="44531" h="50900" extrusionOk="0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5811125" y="2096825"/>
              <a:ext cx="1058500" cy="1200750"/>
            </a:xfrm>
            <a:custGeom>
              <a:avLst/>
              <a:gdLst/>
              <a:ahLst/>
              <a:cxnLst/>
              <a:rect l="l" t="t" r="r" b="b"/>
              <a:pathLst>
                <a:path w="42340" h="48030" extrusionOk="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5872450" y="2175100"/>
              <a:ext cx="997475" cy="1121600"/>
            </a:xfrm>
            <a:custGeom>
              <a:avLst/>
              <a:gdLst/>
              <a:ahLst/>
              <a:cxnLst/>
              <a:rect l="l" t="t" r="r" b="b"/>
              <a:pathLst>
                <a:path w="39899" h="44864" extrusionOk="0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5941800" y="2266175"/>
              <a:ext cx="927825" cy="1031100"/>
            </a:xfrm>
            <a:custGeom>
              <a:avLst/>
              <a:gdLst/>
              <a:ahLst/>
              <a:cxnLst/>
              <a:rect l="l" t="t" r="r" b="b"/>
              <a:pathLst>
                <a:path w="37113" h="41244" extrusionOk="0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6020075" y="2380775"/>
              <a:ext cx="849550" cy="916500"/>
            </a:xfrm>
            <a:custGeom>
              <a:avLst/>
              <a:gdLst/>
              <a:ahLst/>
              <a:cxnLst/>
              <a:rect l="l" t="t" r="r" b="b"/>
              <a:pathLst>
                <a:path w="33982" h="36660" extrusionOk="0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6109075" y="2537650"/>
              <a:ext cx="760550" cy="759625"/>
            </a:xfrm>
            <a:custGeom>
              <a:avLst/>
              <a:gdLst/>
              <a:ahLst/>
              <a:cxnLst/>
              <a:rect l="l" t="t" r="r" b="b"/>
              <a:pathLst>
                <a:path w="30422" h="30385" extrusionOk="0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6206425" y="2686475"/>
              <a:ext cx="663200" cy="611100"/>
            </a:xfrm>
            <a:custGeom>
              <a:avLst/>
              <a:gdLst/>
              <a:ahLst/>
              <a:cxnLst/>
              <a:rect l="l" t="t" r="r" b="b"/>
              <a:pathLst>
                <a:path w="26528" h="24444" extrusionOk="0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6308800" y="2795125"/>
              <a:ext cx="560825" cy="502150"/>
            </a:xfrm>
            <a:custGeom>
              <a:avLst/>
              <a:gdLst/>
              <a:ahLst/>
              <a:cxnLst/>
              <a:rect l="l" t="t" r="r" b="b"/>
              <a:pathLst>
                <a:path w="22433" h="20086" extrusionOk="0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6408225" y="2881425"/>
              <a:ext cx="461100" cy="415850"/>
            </a:xfrm>
            <a:custGeom>
              <a:avLst/>
              <a:gdLst/>
              <a:ahLst/>
              <a:cxnLst/>
              <a:rect l="l" t="t" r="r" b="b"/>
              <a:pathLst>
                <a:path w="18444" h="16634" extrusionOk="0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6499600" y="2955850"/>
              <a:ext cx="370025" cy="341725"/>
            </a:xfrm>
            <a:custGeom>
              <a:avLst/>
              <a:gdLst/>
              <a:ahLst/>
              <a:cxnLst/>
              <a:rect l="l" t="t" r="r" b="b"/>
              <a:pathLst>
                <a:path w="14801" h="13669" extrusionOk="0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6581475" y="3021325"/>
              <a:ext cx="287850" cy="275950"/>
            </a:xfrm>
            <a:custGeom>
              <a:avLst/>
              <a:gdLst/>
              <a:ahLst/>
              <a:cxnLst/>
              <a:rect l="l" t="t" r="r" b="b"/>
              <a:pathLst>
                <a:path w="11514" h="11038" extrusionOk="0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6652900" y="3082050"/>
              <a:ext cx="216125" cy="215525"/>
            </a:xfrm>
            <a:custGeom>
              <a:avLst/>
              <a:gdLst/>
              <a:ahLst/>
              <a:cxnLst/>
              <a:rect l="l" t="t" r="r" b="b"/>
              <a:pathLst>
                <a:path w="8645" h="8621" extrusionOk="0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6716300" y="3138900"/>
              <a:ext cx="152725" cy="158375"/>
            </a:xfrm>
            <a:custGeom>
              <a:avLst/>
              <a:gdLst/>
              <a:ahLst/>
              <a:cxnLst/>
              <a:rect l="l" t="t" r="r" b="b"/>
              <a:pathLst>
                <a:path w="6109" h="6335" extrusionOk="0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2850" y="3193975"/>
              <a:ext cx="95875" cy="103600"/>
            </a:xfrm>
            <a:custGeom>
              <a:avLst/>
              <a:gdLst/>
              <a:ahLst/>
              <a:cxnLst/>
              <a:rect l="l" t="t" r="r" b="b"/>
              <a:pathLst>
                <a:path w="3835" h="4144" extrusionOk="0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6823750" y="3246650"/>
              <a:ext cx="45575" cy="50925"/>
            </a:xfrm>
            <a:custGeom>
              <a:avLst/>
              <a:gdLst/>
              <a:ahLst/>
              <a:cxnLst/>
              <a:rect l="l" t="t" r="r" b="b"/>
              <a:pathLst>
                <a:path w="1823" h="2037" extrusionOk="0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6868700" y="32973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115CF9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8" name="Google Shape;1148;p23"/>
          <p:cNvSpPr txBox="1">
            <a:spLocks noGrp="1"/>
          </p:cNvSpPr>
          <p:nvPr>
            <p:ph type="title" hasCustomPrompt="1"/>
          </p:nvPr>
        </p:nvSpPr>
        <p:spPr>
          <a:xfrm>
            <a:off x="1381975" y="1529998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1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0" name="Google Shape;1150;p23"/>
          <p:cNvSpPr txBox="1">
            <a:spLocks noGrp="1"/>
          </p:cNvSpPr>
          <p:nvPr>
            <p:ph type="title" idx="2" hasCustomPrompt="1"/>
          </p:nvPr>
        </p:nvSpPr>
        <p:spPr>
          <a:xfrm>
            <a:off x="4699350" y="1529998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3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2" name="Google Shape;1152;p23"/>
          <p:cNvSpPr txBox="1">
            <a:spLocks noGrp="1"/>
          </p:cNvSpPr>
          <p:nvPr>
            <p:ph type="title" idx="4" hasCustomPrompt="1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5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dirty="0"/>
          </a:p>
        </p:txBody>
      </p:sp>
      <p:sp>
        <p:nvSpPr>
          <p:cNvPr id="1154" name="Google Shape;1154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5" r:id="rId7"/>
    <p:sldLayoutId id="2147483668" r:id="rId8"/>
    <p:sldLayoutId id="2147483669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vvy-tripdata.s3.amazonaws.com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ivvybikes.com/data-license-agreemen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pasolini/cyclistic/blob/main/cyclistic.R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pasolini/cyclistic/blob/main/cyclistic.R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public.tableau.com/app/profile/thiago.pasolini/viz/Cyclistic_16392298883560/member_casua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mailto:thiagopierrepasolini@gmail.com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a.me/554998826193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thiago-pierre-p-3a272a20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slidesg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0"/>
          <p:cNvSpPr txBox="1">
            <a:spLocks noGrp="1"/>
          </p:cNvSpPr>
          <p:nvPr>
            <p:ph type="ctrTitle"/>
          </p:nvPr>
        </p:nvSpPr>
        <p:spPr>
          <a:xfrm>
            <a:off x="1518050" y="1378150"/>
            <a:ext cx="6108000" cy="2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0" dirty="0" err="1" smtClean="0"/>
              <a:t>Estudo</a:t>
            </a:r>
            <a:r>
              <a:rPr lang="en-US" sz="3200" b="0" dirty="0" smtClean="0"/>
              <a:t> de </a:t>
            </a:r>
            <a:r>
              <a:rPr lang="en-US" sz="3200" b="0" dirty="0" err="1" smtClean="0"/>
              <a:t>caso</a:t>
            </a:r>
            <a:r>
              <a:rPr lang="en-US" sz="3200" b="0" dirty="0" smtClean="0"/>
              <a:t> de </a:t>
            </a:r>
            <a:r>
              <a:rPr lang="pt-BR" sz="3200" b="0" dirty="0" smtClean="0"/>
              <a:t>conversão de </a:t>
            </a:r>
            <a:r>
              <a:rPr lang="pt-BR" sz="3200" dirty="0" smtClean="0"/>
              <a:t>Ciclistas Casuais para Membros Anuais</a:t>
            </a:r>
            <a:endParaRPr sz="3200" dirty="0"/>
          </a:p>
        </p:txBody>
      </p:sp>
      <p:sp>
        <p:nvSpPr>
          <p:cNvPr id="1352" name="Google Shape;1352;p30"/>
          <p:cNvSpPr txBox="1">
            <a:spLocks noGrp="1"/>
          </p:cNvSpPr>
          <p:nvPr>
            <p:ph type="subTitle" idx="1"/>
          </p:nvPr>
        </p:nvSpPr>
        <p:spPr>
          <a:xfrm>
            <a:off x="1518050" y="3413350"/>
            <a:ext cx="610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Cyclistic </a:t>
            </a:r>
            <a:r>
              <a:rPr lang="en-US" dirty="0" err="1" smtClean="0"/>
              <a:t>locadora</a:t>
            </a:r>
            <a:r>
              <a:rPr lang="en-US" dirty="0" smtClean="0"/>
              <a:t> de </a:t>
            </a:r>
            <a:r>
              <a:rPr lang="pt-BR" dirty="0" smtClean="0"/>
              <a:t>bicicletas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20000" y="1316475"/>
            <a:ext cx="7704000" cy="361259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3</a:t>
            </a:r>
            <a:r>
              <a:rPr lang="en" sz="2000" b="0" dirty="0" smtClean="0"/>
              <a:t> -</a:t>
            </a:r>
            <a:r>
              <a:rPr lang="en" dirty="0" smtClean="0"/>
              <a:t> Preparar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19998" y="1316425"/>
            <a:ext cx="7704002" cy="36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dados são armazenados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neste </a:t>
            </a:r>
            <a:r>
              <a:rPr lang="en-US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  <a:hlinkClick r:id="rId3"/>
              </a:rPr>
              <a:t>link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organizados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mês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não há filtro ou cálculo prévio nos dados brutos e todos os consumidores estão incluídos, concluímos que não há problemas de preconceito ou credibilidade nos dados. Para garantir isso, usamos o sistema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2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ROCCC</a:t>
            </a:r>
            <a:r>
              <a:rPr lang="en-US" sz="12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system:</a:t>
            </a:r>
          </a:p>
          <a:p>
            <a:endParaRPr lang="pt-BR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 </a:t>
            </a:r>
            <a:r>
              <a:rPr lang="en-US" sz="105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– </a:t>
            </a: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Reliability </a:t>
            </a:r>
            <a:endParaRPr lang="en-US" sz="105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en-US" sz="6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Completude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,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valores ausentes representam 3,58% do total e são menores que 10% de significância estatística. Então, está tudo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bem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</a:t>
            </a:r>
            <a:endParaRPr lang="en-US" sz="6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en-US" sz="6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Consistência</a:t>
            </a:r>
            <a:r>
              <a:rPr lang="en-US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0,03% do total de registros que possuem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“dia/hora” antes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iniciar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“dia/hora”.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Nesses casos específicos não podemos consertar, o percentil é muito pequeno então os dados serão desconsiderados e ficarão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ok</a:t>
            </a:r>
          </a:p>
          <a:p>
            <a:r>
              <a:rPr lang="en-US" sz="6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Chave-primária</a:t>
            </a:r>
            <a:r>
              <a:rPr lang="en-US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há muitas chaves primárias e com esse problema será mais difícil limpar e trabalhar com os dados, então podemos resolvê-lo apenas filtrando as variáveis de acordo com a etapa atual</a:t>
            </a:r>
            <a:endParaRPr lang="en-US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endParaRPr lang="pt-BR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Originalidade</a:t>
            </a:r>
            <a:endParaRPr lang="en-US" sz="105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são </a:t>
            </a:r>
            <a:r>
              <a:rPr lang="pt-BR" sz="600" b="1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originais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, mas com um nome diferente porque Cyclistic é uma empresa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fictícia</a:t>
            </a:r>
          </a:p>
          <a:p>
            <a:endParaRPr lang="en-US" sz="600" dirty="0"/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Compreensividade</a:t>
            </a: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 banco de dados é </a:t>
            </a:r>
            <a:r>
              <a:rPr lang="pt-BR" sz="6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compreensível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o suficiente</a:t>
            </a:r>
          </a:p>
          <a:p>
            <a:endParaRPr lang="en-US" sz="600" dirty="0"/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Atualização</a:t>
            </a: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(Current)</a:t>
            </a: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dados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estão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en-US" sz="6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atualizados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são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atualizados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mensalmente</a:t>
            </a:r>
            <a:endParaRPr lang="en-US" sz="6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endParaRPr lang="en-US" sz="600" dirty="0"/>
          </a:p>
          <a:p>
            <a:pPr marL="152400">
              <a:buClr>
                <a:schemeClr val="dk1"/>
              </a:buClr>
              <a:buSzPts val="1200"/>
            </a:pP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C – </a:t>
            </a:r>
            <a:r>
              <a:rPr lang="en-US" sz="105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Referenciação</a:t>
            </a:r>
            <a:r>
              <a:rPr lang="en-US" sz="105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(Cited)</a:t>
            </a:r>
          </a:p>
          <a:p>
            <a:pPr marL="152400">
              <a:buClr>
                <a:schemeClr val="dk1"/>
              </a:buClr>
              <a:buSzPts val="1200"/>
            </a:pPr>
            <a:endParaRPr lang="pt-BR" sz="6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Os dados são fornecidos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diretamente de </a:t>
            </a:r>
            <a:r>
              <a:rPr lang="pt-BR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Motivate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</a:t>
            </a:r>
            <a:r>
              <a:rPr lang="pt-BR" sz="6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International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 Inc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.,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sob esta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hlinkClick r:id="rId4"/>
              </a:rPr>
              <a:t>licença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</a:rPr>
              <a:t>.</a:t>
            </a:r>
            <a:endParaRPr lang="en-US" sz="6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endParaRPr lang="pt-BR"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6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descrição de todas as fontes de dados usadas</a:t>
            </a:r>
          </a:p>
        </p:txBody>
      </p:sp>
      <p:grpSp>
        <p:nvGrpSpPr>
          <p:cNvPr id="7" name="Google Shape;10564;p69"/>
          <p:cNvGrpSpPr/>
          <p:nvPr/>
        </p:nvGrpSpPr>
        <p:grpSpPr>
          <a:xfrm>
            <a:off x="7890881" y="2632957"/>
            <a:ext cx="308234" cy="308234"/>
            <a:chOff x="1487200" y="4993750"/>
            <a:chExt cx="483125" cy="483125"/>
          </a:xfrm>
        </p:grpSpPr>
        <p:sp>
          <p:nvSpPr>
            <p:cNvPr id="8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10564;p69"/>
          <p:cNvGrpSpPr/>
          <p:nvPr/>
        </p:nvGrpSpPr>
        <p:grpSpPr>
          <a:xfrm>
            <a:off x="4086615" y="3036031"/>
            <a:ext cx="308234" cy="308234"/>
            <a:chOff x="1487200" y="4993750"/>
            <a:chExt cx="483125" cy="483125"/>
          </a:xfrm>
        </p:grpSpPr>
        <p:sp>
          <p:nvSpPr>
            <p:cNvPr id="11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10564;p69"/>
          <p:cNvGrpSpPr/>
          <p:nvPr/>
        </p:nvGrpSpPr>
        <p:grpSpPr>
          <a:xfrm>
            <a:off x="2541421" y="3393802"/>
            <a:ext cx="308234" cy="308234"/>
            <a:chOff x="1487200" y="4993750"/>
            <a:chExt cx="483125" cy="483125"/>
          </a:xfrm>
        </p:grpSpPr>
        <p:sp>
          <p:nvSpPr>
            <p:cNvPr id="14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10564;p69"/>
          <p:cNvGrpSpPr/>
          <p:nvPr/>
        </p:nvGrpSpPr>
        <p:grpSpPr>
          <a:xfrm>
            <a:off x="2910178" y="3941933"/>
            <a:ext cx="308234" cy="308234"/>
            <a:chOff x="1487200" y="4993750"/>
            <a:chExt cx="483125" cy="483125"/>
          </a:xfrm>
        </p:grpSpPr>
        <p:sp>
          <p:nvSpPr>
            <p:cNvPr id="17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10564;p69"/>
          <p:cNvGrpSpPr/>
          <p:nvPr/>
        </p:nvGrpSpPr>
        <p:grpSpPr>
          <a:xfrm>
            <a:off x="3769843" y="4395330"/>
            <a:ext cx="308234" cy="308234"/>
            <a:chOff x="1487200" y="4993750"/>
            <a:chExt cx="483125" cy="483125"/>
          </a:xfrm>
        </p:grpSpPr>
        <p:sp>
          <p:nvSpPr>
            <p:cNvPr id="20" name="Google Shape;10565;p6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0566;p6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" name="Google Shape;11129;p71"/>
          <p:cNvSpPr/>
          <p:nvPr/>
        </p:nvSpPr>
        <p:spPr>
          <a:xfrm>
            <a:off x="719998" y="621663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Processar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6"/>
          <p:cNvSpPr txBox="1">
            <a:spLocks noGrp="1"/>
          </p:cNvSpPr>
          <p:nvPr>
            <p:ph type="title" idx="2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Ferramenta</a:t>
            </a:r>
            <a:endParaRPr dirty="0"/>
          </a:p>
        </p:txBody>
      </p:sp>
      <p:sp>
        <p:nvSpPr>
          <p:cNvPr id="1427" name="Google Shape;1427;p36"/>
          <p:cNvSpPr txBox="1">
            <a:spLocks noGrp="1"/>
          </p:cNvSpPr>
          <p:nvPr>
            <p:ph type="subTitle" idx="1"/>
          </p:nvPr>
        </p:nvSpPr>
        <p:spPr>
          <a:xfrm>
            <a:off x="825093" y="349539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Toda essa etapa foi realizada </a:t>
            </a:r>
            <a:r>
              <a:rPr lang="pt-BR" sz="1050" dirty="0" smtClean="0"/>
              <a:t>no </a:t>
            </a:r>
            <a:r>
              <a:rPr lang="en-US" sz="1050" b="1" dirty="0" err="1" smtClean="0">
                <a:solidFill>
                  <a:srgbClr val="0070C0"/>
                </a:solidFill>
              </a:rPr>
              <a:t>RStudio</a:t>
            </a:r>
            <a:endParaRPr lang="en-US" sz="1050" dirty="0"/>
          </a:p>
        </p:txBody>
      </p:sp>
      <p:sp>
        <p:nvSpPr>
          <p:cNvPr id="1428" name="Google Shape;1428;p36"/>
          <p:cNvSpPr txBox="1">
            <a:spLocks noGrp="1"/>
          </p:cNvSpPr>
          <p:nvPr>
            <p:ph type="title" idx="3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Sem filtro</a:t>
            </a:r>
            <a:endParaRPr dirty="0"/>
          </a:p>
        </p:txBody>
      </p:sp>
      <p:sp>
        <p:nvSpPr>
          <p:cNvPr id="1429" name="Google Shape;1429;p36"/>
          <p:cNvSpPr txBox="1">
            <a:spLocks noGrp="1"/>
          </p:cNvSpPr>
          <p:nvPr>
            <p:ph type="subTitle" idx="4"/>
          </p:nvPr>
        </p:nvSpPr>
        <p:spPr>
          <a:xfrm>
            <a:off x="3447153" y="349539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Para manter a integridade dos dados, </a:t>
            </a:r>
            <a:r>
              <a:rPr lang="pt-BR" sz="1050" b="1" dirty="0">
                <a:solidFill>
                  <a:srgbClr val="0070C0"/>
                </a:solidFill>
              </a:rPr>
              <a:t>todos os dados</a:t>
            </a:r>
            <a:r>
              <a:rPr lang="pt-BR" sz="1050" dirty="0"/>
              <a:t> serão mesclados e carregados</a:t>
            </a:r>
            <a:endParaRPr sz="1050" dirty="0"/>
          </a:p>
        </p:txBody>
      </p:sp>
      <p:sp>
        <p:nvSpPr>
          <p:cNvPr id="1430" name="Google Shape;1430;p36"/>
          <p:cNvSpPr txBox="1">
            <a:spLocks noGrp="1"/>
          </p:cNvSpPr>
          <p:nvPr>
            <p:ph type="title" idx="5"/>
          </p:nvPr>
        </p:nvSpPr>
        <p:spPr>
          <a:xfrm>
            <a:off x="6069375" y="2703884"/>
            <a:ext cx="2238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Confira os detalhes</a:t>
            </a:r>
            <a:endParaRPr dirty="0"/>
          </a:p>
        </p:txBody>
      </p:sp>
      <p:sp>
        <p:nvSpPr>
          <p:cNvPr id="1431" name="Google Shape;1431;p36"/>
          <p:cNvSpPr txBox="1">
            <a:spLocks noGrp="1"/>
          </p:cNvSpPr>
          <p:nvPr>
            <p:ph type="subTitle" idx="6"/>
          </p:nvPr>
        </p:nvSpPr>
        <p:spPr>
          <a:xfrm>
            <a:off x="6069213" y="3495516"/>
            <a:ext cx="2238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Para acessar o relatório completo e a documentação, acesse o</a:t>
            </a:r>
            <a:r>
              <a:rPr lang="en-US" sz="1050" dirty="0" smtClean="0"/>
              <a:t> </a:t>
            </a:r>
            <a:r>
              <a:rPr lang="en-US" sz="1050" dirty="0" smtClean="0">
                <a:hlinkClick r:id="rId3"/>
              </a:rPr>
              <a:t>link</a:t>
            </a:r>
            <a:r>
              <a:rPr lang="en-US" sz="1050" dirty="0" smtClean="0"/>
              <a:t>. </a:t>
            </a:r>
            <a:r>
              <a:rPr lang="pt-BR" sz="1050" dirty="0"/>
              <a:t>Esta etapa começa na </a:t>
            </a:r>
            <a:r>
              <a:rPr lang="en-US" sz="1050" b="1" dirty="0" err="1">
                <a:solidFill>
                  <a:srgbClr val="0070C0"/>
                </a:solidFill>
              </a:rPr>
              <a:t>linha</a:t>
            </a:r>
            <a:r>
              <a:rPr lang="en-US" sz="1050" b="1" dirty="0">
                <a:solidFill>
                  <a:srgbClr val="0070C0"/>
                </a:solidFill>
              </a:rPr>
              <a:t> 134 </a:t>
            </a:r>
            <a:r>
              <a:rPr lang="en-US" sz="1050" dirty="0" err="1"/>
              <a:t>até</a:t>
            </a:r>
            <a:r>
              <a:rPr lang="en-US" sz="1050" dirty="0"/>
              <a:t> a </a:t>
            </a:r>
            <a:r>
              <a:rPr lang="en-US" sz="1050" b="1" dirty="0" err="1" smtClean="0">
                <a:solidFill>
                  <a:srgbClr val="0070C0"/>
                </a:solidFill>
              </a:rPr>
              <a:t>linha</a:t>
            </a:r>
            <a:r>
              <a:rPr lang="en-US" sz="1050" b="1" dirty="0" smtClean="0">
                <a:solidFill>
                  <a:srgbClr val="0070C0"/>
                </a:solidFill>
              </a:rPr>
              <a:t> 323</a:t>
            </a:r>
            <a:r>
              <a:rPr lang="en-US" sz="105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2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4 -</a:t>
            </a:r>
            <a:r>
              <a:rPr lang="en" dirty="0" smtClean="0"/>
              <a:t> Processar</a:t>
            </a:r>
            <a:endParaRPr dirty="0"/>
          </a:p>
        </p:txBody>
      </p:sp>
      <p:sp>
        <p:nvSpPr>
          <p:cNvPr id="23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Documentação de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toda limpeza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 manipulação de dados</a:t>
            </a:r>
          </a:p>
        </p:txBody>
      </p:sp>
      <p:grpSp>
        <p:nvGrpSpPr>
          <p:cNvPr id="24" name="Google Shape;11384;p72"/>
          <p:cNvGrpSpPr/>
          <p:nvPr/>
        </p:nvGrpSpPr>
        <p:grpSpPr>
          <a:xfrm>
            <a:off x="719999" y="662227"/>
            <a:ext cx="360260" cy="355498"/>
            <a:chOff x="-34418125" y="2271100"/>
            <a:chExt cx="296950" cy="293025"/>
          </a:xfrm>
        </p:grpSpPr>
        <p:sp>
          <p:nvSpPr>
            <p:cNvPr id="25" name="Google Shape;11385;p72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86;p72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87;p72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88;p72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89;p72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951;p73"/>
          <p:cNvGrpSpPr/>
          <p:nvPr/>
        </p:nvGrpSpPr>
        <p:grpSpPr>
          <a:xfrm>
            <a:off x="7017511" y="1712211"/>
            <a:ext cx="342328" cy="341579"/>
            <a:chOff x="-9594575" y="2056875"/>
            <a:chExt cx="354450" cy="353675"/>
          </a:xfrm>
        </p:grpSpPr>
        <p:sp>
          <p:nvSpPr>
            <p:cNvPr id="31" name="Google Shape;11952;p73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53;p73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54;p73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2356;p75"/>
          <p:cNvGrpSpPr/>
          <p:nvPr/>
        </p:nvGrpSpPr>
        <p:grpSpPr>
          <a:xfrm>
            <a:off x="1744927" y="1710106"/>
            <a:ext cx="420796" cy="421914"/>
            <a:chOff x="-1700225" y="2768875"/>
            <a:chExt cx="291450" cy="292225"/>
          </a:xfrm>
        </p:grpSpPr>
        <p:sp>
          <p:nvSpPr>
            <p:cNvPr id="35" name="Google Shape;12357;p75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58;p75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59;p75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60;p75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61;p75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62;p75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2332;p75"/>
          <p:cNvGrpSpPr/>
          <p:nvPr/>
        </p:nvGrpSpPr>
        <p:grpSpPr>
          <a:xfrm>
            <a:off x="4409852" y="1710106"/>
            <a:ext cx="324133" cy="420796"/>
            <a:chOff x="-3462150" y="2046625"/>
            <a:chExt cx="224500" cy="291450"/>
          </a:xfrm>
        </p:grpSpPr>
        <p:sp>
          <p:nvSpPr>
            <p:cNvPr id="42" name="Google Shape;12333;p75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34;p75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35;p75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36;p75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37;p75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38;p75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39;p75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036;p58"/>
          <p:cNvSpPr txBox="1"/>
          <p:nvPr/>
        </p:nvSpPr>
        <p:spPr>
          <a:xfrm>
            <a:off x="-1" y="4917743"/>
            <a:ext cx="9143999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*Obs.: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 etapa não contém os detalhes, o objetivo principal desta apresentação são os visuais.</a:t>
            </a: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81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Analisar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5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2"/>
          <p:cNvSpPr txBox="1">
            <a:spLocks noGrp="1"/>
          </p:cNvSpPr>
          <p:nvPr>
            <p:ph type="title" idx="2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Ferramenta</a:t>
            </a:r>
            <a:endParaRPr sz="2000" dirty="0"/>
          </a:p>
        </p:txBody>
      </p:sp>
      <p:sp>
        <p:nvSpPr>
          <p:cNvPr id="1365" name="Google Shape;1365;p32"/>
          <p:cNvSpPr txBox="1">
            <a:spLocks noGrp="1"/>
          </p:cNvSpPr>
          <p:nvPr>
            <p:ph type="subTitle" idx="1"/>
          </p:nvPr>
        </p:nvSpPr>
        <p:spPr>
          <a:xfrm>
            <a:off x="1662252" y="200210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50" dirty="0"/>
              <a:t>Toda essa etapa foi </a:t>
            </a:r>
            <a:r>
              <a:rPr lang="pt-BR" sz="1050" dirty="0" smtClean="0"/>
              <a:t>realizada no </a:t>
            </a:r>
            <a:r>
              <a:rPr lang="en-US" sz="1050" b="1" dirty="0" err="1" smtClean="0">
                <a:solidFill>
                  <a:srgbClr val="0070C0"/>
                </a:solidFill>
              </a:rPr>
              <a:t>RStudio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6" name="Google Shape;1366;p32"/>
          <p:cNvSpPr txBox="1">
            <a:spLocks noGrp="1"/>
          </p:cNvSpPr>
          <p:nvPr>
            <p:ph type="title" idx="3"/>
          </p:nvPr>
        </p:nvSpPr>
        <p:spPr>
          <a:xfrm>
            <a:off x="5750202" y="1600525"/>
            <a:ext cx="261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Estudos</a:t>
            </a:r>
            <a:endParaRPr sz="2000" dirty="0"/>
          </a:p>
        </p:txBody>
      </p:sp>
      <p:sp>
        <p:nvSpPr>
          <p:cNvPr id="1367" name="Google Shape;1367;p32"/>
          <p:cNvSpPr txBox="1">
            <a:spLocks noGrp="1"/>
          </p:cNvSpPr>
          <p:nvPr>
            <p:ph type="subTitle" idx="4"/>
          </p:nvPr>
        </p:nvSpPr>
        <p:spPr>
          <a:xfrm>
            <a:off x="5690952" y="2002094"/>
            <a:ext cx="261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b="1" dirty="0">
                <a:solidFill>
                  <a:srgbClr val="0070C0"/>
                </a:solidFill>
              </a:rPr>
              <a:t>Frequência </a:t>
            </a:r>
            <a:r>
              <a:rPr lang="en" sz="1000" dirty="0" smtClean="0"/>
              <a:t>: contagem dos registros</a:t>
            </a:r>
          </a:p>
          <a:p>
            <a:pPr marL="0" lvl="0" indent="0"/>
            <a:r>
              <a:rPr lang="pt-BR" sz="1000" b="1" dirty="0" smtClean="0">
                <a:solidFill>
                  <a:srgbClr val="0070C0"/>
                </a:solidFill>
              </a:rPr>
              <a:t>Tempo de uso</a:t>
            </a:r>
            <a:r>
              <a:rPr lang="en" sz="1000" dirty="0" smtClean="0"/>
              <a:t>: A duração em minutos do uso</a:t>
            </a:r>
            <a:endParaRPr sz="1000" dirty="0"/>
          </a:p>
        </p:txBody>
      </p:sp>
      <p:sp>
        <p:nvSpPr>
          <p:cNvPr id="1368" name="Google Shape;1368;p32"/>
          <p:cNvSpPr txBox="1">
            <a:spLocks noGrp="1"/>
          </p:cNvSpPr>
          <p:nvPr>
            <p:ph type="title" idx="5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Técnica</a:t>
            </a:r>
            <a:endParaRPr dirty="0"/>
          </a:p>
        </p:txBody>
      </p:sp>
      <p:sp>
        <p:nvSpPr>
          <p:cNvPr id="1369" name="Google Shape;1369;p32"/>
          <p:cNvSpPr txBox="1">
            <a:spLocks noGrp="1"/>
          </p:cNvSpPr>
          <p:nvPr>
            <p:ph type="subTitle" idx="6"/>
          </p:nvPr>
        </p:nvSpPr>
        <p:spPr>
          <a:xfrm>
            <a:off x="1662252" y="3320650"/>
            <a:ext cx="273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 smtClean="0"/>
              <a:t>Essa etapa será divida em dois estudos: </a:t>
            </a:r>
            <a:r>
              <a:rPr lang="pt-BR" sz="1000" b="1" dirty="0" smtClean="0">
                <a:solidFill>
                  <a:srgbClr val="0070C0"/>
                </a:solidFill>
              </a:rPr>
              <a:t>Frequência </a:t>
            </a:r>
            <a:r>
              <a:rPr lang="pt-BR" sz="1000" dirty="0" smtClean="0"/>
              <a:t>e </a:t>
            </a:r>
            <a:r>
              <a:rPr lang="pt-BR" sz="1000" b="1" dirty="0" smtClean="0">
                <a:solidFill>
                  <a:srgbClr val="0070C0"/>
                </a:solidFill>
              </a:rPr>
              <a:t>Tempo de uso</a:t>
            </a:r>
            <a:endParaRPr sz="1000" b="1" dirty="0">
              <a:solidFill>
                <a:srgbClr val="0070C0"/>
              </a:solidFill>
            </a:endParaRPr>
          </a:p>
        </p:txBody>
      </p:sp>
      <p:sp>
        <p:nvSpPr>
          <p:cNvPr id="1370" name="Google Shape;1370;p32"/>
          <p:cNvSpPr txBox="1">
            <a:spLocks noGrp="1"/>
          </p:cNvSpPr>
          <p:nvPr>
            <p:ph type="title" idx="7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Confira os detalhes</a:t>
            </a:r>
            <a:endParaRPr sz="2400" dirty="0"/>
          </a:p>
        </p:txBody>
      </p:sp>
      <p:sp>
        <p:nvSpPr>
          <p:cNvPr id="1371" name="Google Shape;1371;p32"/>
          <p:cNvSpPr txBox="1">
            <a:spLocks noGrp="1"/>
          </p:cNvSpPr>
          <p:nvPr>
            <p:ph type="subTitle" idx="8"/>
          </p:nvPr>
        </p:nvSpPr>
        <p:spPr>
          <a:xfrm>
            <a:off x="5690951" y="3320650"/>
            <a:ext cx="2733000" cy="637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Para acessar o relatório completo e a documentação, acesse o</a:t>
            </a:r>
            <a:r>
              <a:rPr lang="en-US" sz="1000" dirty="0"/>
              <a:t> </a:t>
            </a:r>
            <a:r>
              <a:rPr lang="en-US" sz="1000" dirty="0">
                <a:hlinkClick r:id="rId3"/>
              </a:rPr>
              <a:t>link</a:t>
            </a:r>
            <a:r>
              <a:rPr lang="en-US" sz="1000" dirty="0"/>
              <a:t>. </a:t>
            </a:r>
            <a:r>
              <a:rPr lang="pt-BR" sz="1000" dirty="0"/>
              <a:t>Esta etapa começa na </a:t>
            </a:r>
            <a:r>
              <a:rPr lang="en-US" sz="1000" b="1" dirty="0" err="1">
                <a:solidFill>
                  <a:srgbClr val="0070C0"/>
                </a:solidFill>
              </a:rPr>
              <a:t>linha</a:t>
            </a:r>
            <a:r>
              <a:rPr lang="en-US" sz="1000" b="1" dirty="0">
                <a:solidFill>
                  <a:srgbClr val="0070C0"/>
                </a:solidFill>
              </a:rPr>
              <a:t> </a:t>
            </a:r>
            <a:r>
              <a:rPr lang="en-US" sz="1000" b="1" dirty="0" smtClean="0">
                <a:solidFill>
                  <a:srgbClr val="0070C0"/>
                </a:solidFill>
              </a:rPr>
              <a:t>324 </a:t>
            </a:r>
            <a:r>
              <a:rPr lang="en-US" sz="1000" dirty="0" err="1" smtClean="0"/>
              <a:t>até</a:t>
            </a:r>
            <a:r>
              <a:rPr lang="en-US" sz="1000" dirty="0" smtClean="0"/>
              <a:t> </a:t>
            </a:r>
            <a:r>
              <a:rPr lang="en-US" sz="1000" dirty="0"/>
              <a:t>a </a:t>
            </a:r>
            <a:r>
              <a:rPr lang="en-US" sz="1000" b="1" dirty="0" err="1">
                <a:solidFill>
                  <a:srgbClr val="0070C0"/>
                </a:solidFill>
              </a:rPr>
              <a:t>linha</a:t>
            </a:r>
            <a:r>
              <a:rPr lang="en-US" sz="1000" b="1" dirty="0">
                <a:solidFill>
                  <a:srgbClr val="0070C0"/>
                </a:solidFill>
              </a:rPr>
              <a:t> </a:t>
            </a:r>
            <a:r>
              <a:rPr lang="en-US" sz="1000" b="1" dirty="0" smtClean="0">
                <a:solidFill>
                  <a:srgbClr val="0070C0"/>
                </a:solidFill>
              </a:rPr>
              <a:t>483.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72" name="Google Shape;1372;p32"/>
          <p:cNvSpPr txBox="1">
            <a:spLocks noGrp="1"/>
          </p:cNvSpPr>
          <p:nvPr>
            <p:ph type="title" idx="9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3" name="Google Shape;1373;p32"/>
          <p:cNvSpPr txBox="1">
            <a:spLocks noGrp="1"/>
          </p:cNvSpPr>
          <p:nvPr>
            <p:ph type="title" idx="13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74" name="Google Shape;1374;p32"/>
          <p:cNvSpPr txBox="1">
            <a:spLocks noGrp="1"/>
          </p:cNvSpPr>
          <p:nvPr>
            <p:ph type="title" idx="14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75" name="Google Shape;1375;p32"/>
          <p:cNvSpPr txBox="1">
            <a:spLocks noGrp="1"/>
          </p:cNvSpPr>
          <p:nvPr>
            <p:ph type="title" idx="15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5</a:t>
            </a:r>
            <a:r>
              <a:rPr lang="en" sz="2000" b="0" dirty="0" smtClean="0"/>
              <a:t> - </a:t>
            </a:r>
            <a:r>
              <a:rPr lang="en" dirty="0" smtClean="0"/>
              <a:t>Analisar</a:t>
            </a:r>
            <a:endParaRPr dirty="0"/>
          </a:p>
        </p:txBody>
      </p:sp>
      <p:sp>
        <p:nvSpPr>
          <p:cNvPr id="17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resumo da sua análise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4" name="Google Shape;11096;p71"/>
          <p:cNvSpPr/>
          <p:nvPr/>
        </p:nvSpPr>
        <p:spPr>
          <a:xfrm>
            <a:off x="719988" y="621608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36;p58"/>
          <p:cNvSpPr txBox="1"/>
          <p:nvPr/>
        </p:nvSpPr>
        <p:spPr>
          <a:xfrm>
            <a:off x="-1" y="4917743"/>
            <a:ext cx="9143999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*Obs.: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 etapa não contém os detalhes, o objetivo principal desta apresentação são os visuais.</a:t>
            </a:r>
            <a:endParaRPr lang="en-US" sz="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Compartilhar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</a:rPr>
              <a:t>6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2"/>
          <p:cNvSpPr txBox="1">
            <a:spLocks noGrp="1"/>
          </p:cNvSpPr>
          <p:nvPr>
            <p:ph type="title"/>
          </p:nvPr>
        </p:nvSpPr>
        <p:spPr>
          <a:xfrm>
            <a:off x="1381963" y="1437256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6</a:t>
            </a:r>
            <a:r>
              <a:rPr lang="en" sz="1600" b="0" dirty="0" smtClean="0"/>
              <a:t>.1 – </a:t>
            </a:r>
            <a:r>
              <a:rPr lang="en" sz="1800" dirty="0" smtClean="0"/>
              <a:t>Estudo de Frequência</a:t>
            </a:r>
            <a:endParaRPr sz="2000" dirty="0"/>
          </a:p>
        </p:txBody>
      </p:sp>
      <p:sp>
        <p:nvSpPr>
          <p:cNvPr id="1507" name="Google Shape;1507;p42"/>
          <p:cNvSpPr txBox="1">
            <a:spLocks noGrp="1"/>
          </p:cNvSpPr>
          <p:nvPr>
            <p:ph type="subTitle" idx="1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Tabelas e Plots por </a:t>
            </a:r>
            <a:r>
              <a:rPr lang="en" sz="1000" b="1" dirty="0" smtClean="0"/>
              <a:t>RStudio</a:t>
            </a:r>
            <a:endParaRPr sz="1000" b="1" dirty="0"/>
          </a:p>
        </p:txBody>
      </p:sp>
      <p:sp>
        <p:nvSpPr>
          <p:cNvPr id="1508" name="Google Shape;1508;p42"/>
          <p:cNvSpPr txBox="1">
            <a:spLocks noGrp="1"/>
          </p:cNvSpPr>
          <p:nvPr>
            <p:ph type="title" idx="2"/>
          </p:nvPr>
        </p:nvSpPr>
        <p:spPr>
          <a:xfrm>
            <a:off x="4699338" y="1511622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6</a:t>
            </a:r>
            <a:r>
              <a:rPr lang="en" sz="1600" b="0" dirty="0" smtClean="0"/>
              <a:t>.2 – </a:t>
            </a:r>
            <a:r>
              <a:rPr lang="en" sz="1800" dirty="0" smtClean="0"/>
              <a:t>Estudo de Tempo de Uso</a:t>
            </a:r>
            <a:endParaRPr sz="3600" dirty="0"/>
          </a:p>
        </p:txBody>
      </p:sp>
      <p:sp>
        <p:nvSpPr>
          <p:cNvPr id="1509" name="Google Shape;1509;p42"/>
          <p:cNvSpPr txBox="1">
            <a:spLocks noGrp="1"/>
          </p:cNvSpPr>
          <p:nvPr>
            <p:ph type="subTitle" idx="3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000" dirty="0"/>
              <a:t>Tabelas e Plots por</a:t>
            </a:r>
            <a:r>
              <a:rPr lang="en-US" sz="1000" dirty="0" smtClean="0"/>
              <a:t> </a:t>
            </a:r>
            <a:r>
              <a:rPr lang="en-US" sz="1000" b="1" dirty="0" err="1"/>
              <a:t>RStudio</a:t>
            </a:r>
            <a:endParaRPr lang="en-US" sz="1000" b="1" dirty="0"/>
          </a:p>
        </p:txBody>
      </p:sp>
      <p:sp>
        <p:nvSpPr>
          <p:cNvPr id="1510" name="Google Shape;1510;p42"/>
          <p:cNvSpPr txBox="1">
            <a:spLocks noGrp="1"/>
          </p:cNvSpPr>
          <p:nvPr>
            <p:ph type="title" idx="4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6</a:t>
            </a:r>
            <a:r>
              <a:rPr lang="en" sz="1600" b="0" dirty="0" smtClean="0"/>
              <a:t>.3 – </a:t>
            </a:r>
            <a:r>
              <a:rPr lang="en" sz="1800" dirty="0" smtClean="0"/>
              <a:t>Estudo de Mapa</a:t>
            </a:r>
            <a:endParaRPr sz="2000" dirty="0"/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5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000" dirty="0"/>
              <a:t>Tabelas e Plots por</a:t>
            </a:r>
            <a:r>
              <a:rPr lang="en-US" sz="1000" dirty="0" smtClean="0"/>
              <a:t> </a:t>
            </a:r>
            <a:r>
              <a:rPr lang="en-US" sz="1000" b="1" dirty="0" smtClean="0"/>
              <a:t>Power BI</a:t>
            </a:r>
            <a:r>
              <a:rPr lang="en-US" sz="1000" dirty="0" smtClean="0"/>
              <a:t> and </a:t>
            </a:r>
            <a:r>
              <a:rPr lang="en-US" sz="1000" b="1" dirty="0" smtClean="0"/>
              <a:t>Tableau</a:t>
            </a:r>
            <a:endParaRPr lang="en-US" sz="1000" b="1" dirty="0"/>
          </a:p>
        </p:txBody>
      </p:sp>
      <p:sp>
        <p:nvSpPr>
          <p:cNvPr id="10" name="Google Shape;1393;p35"/>
          <p:cNvSpPr txBox="1">
            <a:spLocks noGrp="1"/>
          </p:cNvSpPr>
          <p:nvPr>
            <p:ph type="title"/>
          </p:nvPr>
        </p:nvSpPr>
        <p:spPr>
          <a:xfrm>
            <a:off x="1609738" y="445025"/>
            <a:ext cx="6006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 - </a:t>
            </a:r>
            <a:r>
              <a:rPr lang="en-US" dirty="0" err="1"/>
              <a:t>Compartilhar</a:t>
            </a:r>
            <a:endParaRPr dirty="0"/>
          </a:p>
        </p:txBody>
      </p:sp>
      <p:sp>
        <p:nvSpPr>
          <p:cNvPr id="11" name="Google Shape;2036;p58"/>
          <p:cNvSpPr txBox="1"/>
          <p:nvPr/>
        </p:nvSpPr>
        <p:spPr>
          <a:xfrm>
            <a:off x="719999" y="96745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Visualizações de suporte e descobertas importantes</a:t>
            </a:r>
          </a:p>
        </p:txBody>
      </p:sp>
      <p:grpSp>
        <p:nvGrpSpPr>
          <p:cNvPr id="13" name="Google Shape;11130;p71"/>
          <p:cNvGrpSpPr/>
          <p:nvPr/>
        </p:nvGrpSpPr>
        <p:grpSpPr>
          <a:xfrm>
            <a:off x="719999" y="616403"/>
            <a:ext cx="351315" cy="351050"/>
            <a:chOff x="1413250" y="2680675"/>
            <a:chExt cx="297750" cy="297525"/>
          </a:xfrm>
        </p:grpSpPr>
        <p:sp>
          <p:nvSpPr>
            <p:cNvPr id="14" name="Google Shape;11131;p7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32;p7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33;p7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34;p7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036;p58"/>
          <p:cNvSpPr txBox="1"/>
          <p:nvPr/>
        </p:nvSpPr>
        <p:spPr>
          <a:xfrm>
            <a:off x="843623" y="1174703"/>
            <a:ext cx="7704001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Diferentemente da etapa anterior, esse estudo será divido em três:</a:t>
            </a:r>
            <a:endParaRPr lang="pt-BR" sz="900" b="1" dirty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69" y="1400250"/>
            <a:ext cx="3780817" cy="25175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" y="1426191"/>
            <a:ext cx="3780817" cy="2543456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395590" y="1400251"/>
            <a:ext cx="3910519" cy="256939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95614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ver, a maioria dos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registros são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membros anuais, mas não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 tanto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4;p58"/>
          <p:cNvSpPr/>
          <p:nvPr/>
        </p:nvSpPr>
        <p:spPr>
          <a:xfrm>
            <a:off x="4737369" y="1400251"/>
            <a:ext cx="3910519" cy="259533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 smtClean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6.1.1 –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881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79" y="988282"/>
            <a:ext cx="4912196" cy="3227542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e Casais são diferentes quando a variável é a hora de pedalar. Enquanto os membros pedalam principalmente das 7h às 19h, alguns casuais pedalam pela manhã. À noite, há mais membros casuais do que membros (como vimos antes, há mais membros anuais do que corredores casuais).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.1.2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Hora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3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2" y="1419632"/>
            <a:ext cx="3842514" cy="255859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" y="1400251"/>
            <a:ext cx="3858729" cy="2569395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395590" y="1400251"/>
            <a:ext cx="3910519" cy="256939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521555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Aqui está uma grande diferença: 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andam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muito mais aos domingos (primeiro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barra)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aos sábados (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última barra),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enquanto os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andam constantemente nos </a:t>
            </a:r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dias de semana.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8" name="Google Shape;2034;p58"/>
          <p:cNvSpPr/>
          <p:nvPr/>
        </p:nvSpPr>
        <p:spPr>
          <a:xfrm>
            <a:off x="4737369" y="1400251"/>
            <a:ext cx="3910519" cy="259533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.1.3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Semana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4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597394"/>
            <a:ext cx="4853700" cy="91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Introdução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7" y="961085"/>
            <a:ext cx="4852692" cy="3231241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Ambos pedalam mais no verão e menos no inverno.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.1.4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Mês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43" y="956834"/>
            <a:ext cx="4853395" cy="3231709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 muito mais a bicicleta clássica do que a bicicleta ancorada se compararmos com as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.1 – </a:t>
            </a:r>
            <a:r>
              <a:rPr lang="en" dirty="0"/>
              <a:t>Estudo de Frequência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.1.5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1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77" y="986993"/>
            <a:ext cx="4813782" cy="3205331"/>
          </a:xfrm>
          <a:prstGeom prst="rect">
            <a:avLst/>
          </a:prstGeom>
        </p:spPr>
      </p:pic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95614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pedalam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duas vezes mais do que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6.2.1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9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20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duração de uso dos Membros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menor e mais constante do que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Casuais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.2.2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Hora</a:t>
            </a:r>
          </a:p>
        </p:txBody>
      </p:sp>
    </p:spTree>
    <p:extLst>
      <p:ext uri="{BB962C8B-B14F-4D97-AF65-F5344CB8AC3E}">
        <p14:creationId xmlns:p14="http://schemas.microsoft.com/office/powerpoint/2010/main" val="12045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6" y="988282"/>
            <a:ext cx="4805074" cy="3199533"/>
          </a:xfrm>
          <a:prstGeom prst="rect">
            <a:avLst/>
          </a:prstGeom>
        </p:spPr>
      </p:pic>
      <p:sp>
        <p:nvSpPr>
          <p:cNvPr id="6" name="Google Shape;2026;p57"/>
          <p:cNvSpPr/>
          <p:nvPr/>
        </p:nvSpPr>
        <p:spPr>
          <a:xfrm>
            <a:off x="0" y="4495615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521555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domingos e sábados, os casuais passam mais tempo </a:t>
            </a:r>
            <a:r>
              <a:rPr lang="pt-BR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pedalando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488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77583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.2.3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Semana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4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90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Independentemente do mês, a duração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uso dos Membros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semelhante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.2.4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Mês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341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5" y="988282"/>
            <a:ext cx="4811847" cy="3204043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2224781" y="988282"/>
            <a:ext cx="4871758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passam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tempo com o tipo de B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icicleta ancorada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.2 – </a:t>
            </a:r>
            <a:r>
              <a:rPr lang="pt-BR" dirty="0"/>
              <a:t>Estudo de Tempo de Uso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.2.5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986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99" y="1035280"/>
            <a:ext cx="5496015" cy="3100501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0" y="4495474"/>
            <a:ext cx="914400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0" y="4437109"/>
            <a:ext cx="9144000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partem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principalmente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das estações da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orla, enquanto os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partem do </a:t>
            </a:r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centro da </a:t>
            </a:r>
            <a:r>
              <a:rPr lang="pt-BR" sz="10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cidade</a:t>
            </a:r>
            <a:endParaRPr lang="en-US" sz="10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6.3 – </a:t>
            </a:r>
            <a:r>
              <a:rPr lang="en" dirty="0" smtClean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.3.1 –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Estações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onde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destravam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8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47" y="1030619"/>
            <a:ext cx="5477600" cy="3100394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.3 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6.3.2 –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779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4" y="1053132"/>
            <a:ext cx="5460462" cy="3075310"/>
          </a:xfrm>
          <a:prstGeom prst="rect">
            <a:avLst/>
          </a:prstGeom>
        </p:spPr>
      </p:pic>
      <p:sp>
        <p:nvSpPr>
          <p:cNvPr id="5" name="Google Shape;2034;p58"/>
          <p:cNvSpPr/>
          <p:nvPr/>
        </p:nvSpPr>
        <p:spPr>
          <a:xfrm>
            <a:off x="1536968" y="988282"/>
            <a:ext cx="5682786" cy="32040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.3 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.3.3 –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Visão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Geral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dos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077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1.1 -</a:t>
            </a:r>
            <a:r>
              <a:rPr lang="en" b="0" dirty="0" smtClean="0"/>
              <a:t> </a:t>
            </a:r>
            <a:r>
              <a:rPr lang="en" dirty="0" smtClean="0"/>
              <a:t>Cenário</a:t>
            </a:r>
            <a:endParaRPr dirty="0"/>
          </a:p>
        </p:txBody>
      </p:sp>
      <p:sp>
        <p:nvSpPr>
          <p:cNvPr id="1396" name="Google Shape;1396;p35"/>
          <p:cNvSpPr txBox="1">
            <a:spLocks noGrp="1"/>
          </p:cNvSpPr>
          <p:nvPr>
            <p:ph type="subTitle" idx="1"/>
          </p:nvPr>
        </p:nvSpPr>
        <p:spPr>
          <a:xfrm>
            <a:off x="4873196" y="2832656"/>
            <a:ext cx="2742600" cy="12250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O </a:t>
            </a:r>
            <a:r>
              <a:rPr lang="en-US" dirty="0" err="1" smtClean="0"/>
              <a:t>diretor</a:t>
            </a:r>
            <a:r>
              <a:rPr lang="en-US" dirty="0" smtClean="0"/>
              <a:t> de marketing </a:t>
            </a:r>
            <a:r>
              <a:rPr lang="en-US" dirty="0" err="1" smtClean="0"/>
              <a:t>acredita</a:t>
            </a:r>
            <a:r>
              <a:rPr lang="en-US" dirty="0" smtClean="0"/>
              <a:t> que o </a:t>
            </a:r>
            <a:r>
              <a:rPr lang="en-US" dirty="0" err="1" smtClean="0"/>
              <a:t>sucesso</a:t>
            </a:r>
            <a:r>
              <a:rPr lang="en-US" dirty="0" smtClean="0"/>
              <a:t> de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companhia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da </a:t>
            </a:r>
            <a:r>
              <a:rPr lang="en-US" b="1" dirty="0" err="1" smtClean="0">
                <a:solidFill>
                  <a:srgbClr val="0070C0"/>
                </a:solidFill>
              </a:rPr>
              <a:t>maximização</a:t>
            </a:r>
            <a:r>
              <a:rPr lang="en-US" b="1" dirty="0" smtClean="0">
                <a:solidFill>
                  <a:srgbClr val="0070C0"/>
                </a:solidFill>
              </a:rPr>
              <a:t> do </a:t>
            </a:r>
            <a:r>
              <a:rPr lang="en-US" b="1" dirty="0" err="1" smtClean="0">
                <a:solidFill>
                  <a:srgbClr val="0070C0"/>
                </a:solidFill>
              </a:rPr>
              <a:t>número</a:t>
            </a:r>
            <a:r>
              <a:rPr lang="en-US" b="1" dirty="0" smtClean="0">
                <a:solidFill>
                  <a:srgbClr val="0070C0"/>
                </a:solidFill>
              </a:rPr>
              <a:t> de </a:t>
            </a:r>
            <a:r>
              <a:rPr lang="en-US" b="1" dirty="0" err="1" smtClean="0">
                <a:solidFill>
                  <a:srgbClr val="0070C0"/>
                </a:solidFill>
              </a:rPr>
              <a:t>membros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anuais</a:t>
            </a:r>
            <a:endParaRPr lang="en-US" b="1" dirty="0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35"/>
          <p:cNvSpPr txBox="1">
            <a:spLocks noGrp="1"/>
          </p:cNvSpPr>
          <p:nvPr>
            <p:ph type="subTitle" idx="4"/>
          </p:nvPr>
        </p:nvSpPr>
        <p:spPr>
          <a:xfrm>
            <a:off x="1608404" y="2832656"/>
            <a:ext cx="2742600" cy="144719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 smtClean="0"/>
              <a:t>Sou</a:t>
            </a:r>
            <a:r>
              <a:rPr lang="en-US" dirty="0" smtClean="0"/>
              <a:t> um </a:t>
            </a:r>
            <a:r>
              <a:rPr lang="en-US" b="1" dirty="0" err="1" smtClean="0">
                <a:solidFill>
                  <a:srgbClr val="0070C0"/>
                </a:solidFill>
              </a:rPr>
              <a:t>analista</a:t>
            </a:r>
            <a:r>
              <a:rPr lang="en-US" b="1" dirty="0" smtClean="0">
                <a:solidFill>
                  <a:srgbClr val="0070C0"/>
                </a:solidFill>
              </a:rPr>
              <a:t> de dados </a:t>
            </a:r>
            <a:r>
              <a:rPr lang="en-US" dirty="0" err="1" smtClean="0"/>
              <a:t>júnior</a:t>
            </a:r>
            <a:r>
              <a:rPr lang="en-US" dirty="0" smtClean="0"/>
              <a:t>, </a:t>
            </a:r>
            <a:r>
              <a:rPr lang="en-US" dirty="0" err="1" smtClean="0"/>
              <a:t>trabalhando</a:t>
            </a:r>
            <a:r>
              <a:rPr lang="en-US" dirty="0" smtClean="0"/>
              <a:t> junto a </a:t>
            </a:r>
            <a:r>
              <a:rPr lang="en-US" b="1" dirty="0" err="1" smtClean="0">
                <a:solidFill>
                  <a:srgbClr val="0070C0"/>
                </a:solidFill>
              </a:rPr>
              <a:t>equipe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de analytics de marketing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/>
              <a:t>Cyclistic,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empresa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fictícia</a:t>
            </a:r>
            <a:r>
              <a:rPr lang="en-US" dirty="0" smtClean="0"/>
              <a:t> de </a:t>
            </a:r>
            <a:r>
              <a:rPr lang="en-US" dirty="0" err="1" smtClean="0"/>
              <a:t>aluguel</a:t>
            </a:r>
            <a:r>
              <a:rPr lang="en-US" dirty="0" smtClean="0"/>
              <a:t> de </a:t>
            </a:r>
            <a:r>
              <a:rPr lang="en-US" dirty="0" err="1" smtClean="0"/>
              <a:t>bicicletas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Chicago</a:t>
            </a:r>
            <a:endParaRPr dirty="0"/>
          </a:p>
        </p:txBody>
      </p:sp>
      <p:grpSp>
        <p:nvGrpSpPr>
          <p:cNvPr id="31" name="Google Shape;10421;p69"/>
          <p:cNvGrpSpPr/>
          <p:nvPr/>
        </p:nvGrpSpPr>
        <p:grpSpPr>
          <a:xfrm>
            <a:off x="6074192" y="1651730"/>
            <a:ext cx="340608" cy="340168"/>
            <a:chOff x="5053900" y="2021500"/>
            <a:chExt cx="483750" cy="483125"/>
          </a:xfrm>
        </p:grpSpPr>
        <p:sp>
          <p:nvSpPr>
            <p:cNvPr id="32" name="Google Shape;10422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10423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10424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10425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10426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7" name="Google Shape;10427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8" name="Google Shape;10428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9" name="Google Shape;10429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oogle Shape;11558;p72"/>
          <p:cNvGrpSpPr/>
          <p:nvPr/>
        </p:nvGrpSpPr>
        <p:grpSpPr>
          <a:xfrm>
            <a:off x="2822393" y="1629296"/>
            <a:ext cx="317290" cy="361090"/>
            <a:chOff x="-56774050" y="1904075"/>
            <a:chExt cx="279625" cy="318225"/>
          </a:xfrm>
        </p:grpSpPr>
        <p:sp>
          <p:nvSpPr>
            <p:cNvPr id="51" name="Google Shape;11559;p72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560;p72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34;p58"/>
          <p:cNvSpPr/>
          <p:nvPr/>
        </p:nvSpPr>
        <p:spPr>
          <a:xfrm>
            <a:off x="1905268" y="1443706"/>
            <a:ext cx="5682786" cy="1316768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/>
              <a:t>6</a:t>
            </a:r>
            <a:r>
              <a:rPr lang="en" sz="2000" b="0" dirty="0" smtClean="0"/>
              <a:t>.3 – </a:t>
            </a:r>
            <a:r>
              <a:rPr lang="en" dirty="0"/>
              <a:t>Estudo de Mapa</a:t>
            </a:r>
            <a:endParaRPr dirty="0"/>
          </a:p>
        </p:txBody>
      </p:sp>
      <p:sp>
        <p:nvSpPr>
          <p:cNvPr id="13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Visualização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dinâmica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adicional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(Tableau </a:t>
            </a:r>
            <a:r>
              <a:rPr lang="en-US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Public)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905268" y="1596351"/>
            <a:ext cx="5682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Como não é possível publicar por meio do Power BI sem uma assinatura, criei um </a:t>
            </a:r>
            <a:r>
              <a:rPr lang="pt-BR" dirty="0" err="1" smtClean="0"/>
              <a:t>dashboard</a:t>
            </a:r>
            <a:r>
              <a:rPr lang="pt-BR" dirty="0" smtClean="0"/>
              <a:t> por </a:t>
            </a:r>
            <a:r>
              <a:rPr lang="pt-BR" dirty="0"/>
              <a:t>meio do Tableau. Com isso será possível filtrar os dados e insights específicos. Para acessar, por favor, clique no </a:t>
            </a:r>
            <a:r>
              <a:rPr lang="pt-BR" dirty="0" smtClean="0"/>
              <a:t>seguinte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2052" name="Picture 4" descr="O Tableau fundo png &amp; imagem png - Logo Marca de Alimentação BI - O Tableau  png transparente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3410196"/>
            <a:ext cx="1081088" cy="10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84851" y="1359461"/>
            <a:ext cx="7704000" cy="27107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6.4 </a:t>
            </a:r>
            <a:r>
              <a:rPr lang="en" sz="2000" b="0" dirty="0" smtClean="0"/>
              <a:t>-</a:t>
            </a:r>
            <a:r>
              <a:rPr lang="en" b="0" dirty="0" smtClean="0"/>
              <a:t> </a:t>
            </a:r>
            <a:r>
              <a:rPr lang="en-US" sz="2800" dirty="0" err="1"/>
              <a:t>Evidências</a:t>
            </a:r>
            <a:r>
              <a:rPr lang="en-US" sz="2800" dirty="0"/>
              <a:t> </a:t>
            </a:r>
            <a:r>
              <a:rPr lang="en-US" sz="2800" dirty="0" err="1"/>
              <a:t>Relevantes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84851" y="1309991"/>
            <a:ext cx="7704000" cy="276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6">
              <a:buClr>
                <a:schemeClr val="dk1"/>
              </a:buClr>
              <a:buSzPts val="1200"/>
            </a:pPr>
            <a:r>
              <a:rPr lang="en-US" sz="12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Membros</a:t>
            </a:r>
            <a:endParaRPr lang="en-US" sz="11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 pedala no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horário de trabalho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das 7h às 19h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contantemente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dias</a:t>
            </a:r>
            <a:r>
              <a:rPr lang="en-US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de </a:t>
            </a:r>
            <a:r>
              <a:rPr lang="en-US" sz="900" b="1" dirty="0" err="1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semana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 muito mais a bicicleta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clássica</a:t>
            </a:r>
            <a:r>
              <a:rPr lang="pt-BR" sz="900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(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16x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) do que a bicicleta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ancorada</a:t>
            </a:r>
            <a:r>
              <a:rPr lang="pt-BR" sz="900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em comparação com as Casual (3,5x)</a:t>
            </a: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 uso parte principalmente do </a:t>
            </a:r>
            <a:r>
              <a:rPr lang="pt-BR" sz="9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centro da cidade</a:t>
            </a:r>
          </a:p>
          <a:p>
            <a:pPr marL="152400" lvl="6">
              <a:buClr>
                <a:schemeClr val="dk1"/>
              </a:buClr>
              <a:buSzPts val="1200"/>
            </a:pPr>
            <a:endParaRPr lang="pt-BR" sz="600"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>
              <a:buClr>
                <a:schemeClr val="dk1"/>
              </a:buClr>
              <a:buSzPts val="1200"/>
            </a:pPr>
            <a:r>
              <a:rPr lang="en-US" sz="12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endParaRPr lang="en-US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Somente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alguns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pedalam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pela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manhã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Apesar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de a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ser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à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noite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são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a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maioria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Usam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as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bicicletas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muito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aos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sábados</a:t>
            </a:r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domingos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Independente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do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dia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da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semana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horário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mês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ou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tipo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da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bicicleta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,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Casuais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permanecem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duas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vezes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mais</a:t>
            </a:r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b="1" dirty="0" err="1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pedalando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comparando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com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os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Membros</a:t>
            </a: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457200" lvl="6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uso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parte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em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grande</a:t>
            </a:r>
            <a:r>
              <a:rPr lang="en-US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 parte da </a:t>
            </a:r>
            <a:r>
              <a:rPr lang="en-US" sz="9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Poppins"/>
              </a:rPr>
              <a:t>orla</a:t>
            </a:r>
            <a:endParaRPr lang="en-US" sz="900" b="1" dirty="0">
              <a:solidFill>
                <a:srgbClr val="FF000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-US" sz="8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en-US" sz="12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Ambos</a:t>
            </a:r>
            <a:endParaRPr lang="en-US" sz="105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Pedalam mais durante o verão e menos durante o inverno</a:t>
            </a:r>
            <a:endParaRPr lang="pt-BR" sz="900" dirty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6.4.1 – </a:t>
            </a:r>
            <a:r>
              <a:rPr lang="en-US" sz="12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Diferenças</a:t>
            </a:r>
            <a:r>
              <a:rPr lang="en-US" sz="1200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 </a:t>
            </a:r>
            <a:r>
              <a:rPr lang="en-US" sz="12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Similaridades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164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b="0" dirty="0" smtClean="0"/>
              <a:t>6.4 </a:t>
            </a:r>
            <a:r>
              <a:rPr lang="en" sz="2000" b="0" dirty="0" smtClean="0"/>
              <a:t>-</a:t>
            </a:r>
            <a:r>
              <a:rPr lang="en" b="0" dirty="0" smtClean="0"/>
              <a:t> </a:t>
            </a:r>
            <a:r>
              <a:rPr lang="en-US" sz="2800" dirty="0" err="1"/>
              <a:t>Evidências</a:t>
            </a:r>
            <a:r>
              <a:rPr lang="en-US" sz="2800" dirty="0"/>
              <a:t> </a:t>
            </a:r>
            <a:r>
              <a:rPr lang="en-US" sz="2800" dirty="0" err="1"/>
              <a:t>Relevantes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84851" y="1815830"/>
            <a:ext cx="7574298" cy="225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Baseado nas informações anteriores, com </a:t>
            </a:r>
            <a:r>
              <a:rPr lang="pt-BR" sz="900" b="1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apenas uma evidência relevante para ambos e muitas diferenças para cada um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presumimos que </a:t>
            </a:r>
            <a:r>
              <a:rPr lang="pt-BR" sz="900" b="1" dirty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intenção de uso é por motivos distintos</a:t>
            </a:r>
            <a:r>
              <a:rPr lang="pt-BR" sz="9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E por essas razões, fazemos as seguintes suposições</a:t>
            </a:r>
            <a:r>
              <a:rPr lang="pt-BR" sz="9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/>
            <a:endParaRPr lang="en-US" sz="9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en-US" sz="9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prioritariamente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Cyclistic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lazer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</a:p>
          <a:p>
            <a:pPr marL="152400" lvl="0">
              <a:buClr>
                <a:schemeClr val="dk1"/>
              </a:buClr>
              <a:buSzPts val="1200"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prioritariamente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Cyclistic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deslocar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-se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até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o </a:t>
            </a: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trabalho</a:t>
            </a:r>
            <a:r>
              <a:rPr lang="en-US" sz="1600" dirty="0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outras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rotinas</a:t>
            </a:r>
            <a:endParaRPr sz="1600" b="1" dirty="0">
              <a:solidFill>
                <a:srgbClr val="00B05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Google Shape;2036;p58"/>
          <p:cNvSpPr txBox="1"/>
          <p:nvPr/>
        </p:nvSpPr>
        <p:spPr>
          <a:xfrm>
            <a:off x="0" y="568228"/>
            <a:ext cx="9144000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6.4.2 </a:t>
            </a:r>
            <a:r>
              <a:rPr lang="en-US" sz="9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– </a:t>
            </a:r>
            <a:r>
              <a:rPr lang="en-US" sz="1200" b="1" dirty="0" err="1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Especulações</a:t>
            </a:r>
            <a:endParaRPr lang="en-US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6" name="Google Shape;2034;p58"/>
          <p:cNvSpPr/>
          <p:nvPr/>
        </p:nvSpPr>
        <p:spPr>
          <a:xfrm>
            <a:off x="784851" y="1359461"/>
            <a:ext cx="7704000" cy="27107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4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Agir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7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45403" y="1431857"/>
            <a:ext cx="1775549" cy="131134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b="0" dirty="0"/>
              <a:t>7</a:t>
            </a:r>
            <a:r>
              <a:rPr lang="en" sz="2000" b="0" dirty="0" smtClean="0"/>
              <a:t>.1 </a:t>
            </a:r>
            <a:r>
              <a:rPr lang="en" sz="2000" b="0" dirty="0" smtClean="0"/>
              <a:t>–</a:t>
            </a:r>
            <a:r>
              <a:rPr lang="en" dirty="0" smtClean="0"/>
              <a:t> </a:t>
            </a:r>
            <a:r>
              <a:rPr lang="en-US" sz="2000" dirty="0" err="1" smtClean="0"/>
              <a:t>Recomendação</a:t>
            </a:r>
            <a:r>
              <a:rPr lang="en-US" sz="2000" dirty="0" smtClean="0"/>
              <a:t> I – Converter </a:t>
            </a:r>
            <a:r>
              <a:rPr lang="en-US" sz="2000" dirty="0" err="1" smtClean="0"/>
              <a:t>Casuais</a:t>
            </a:r>
            <a:r>
              <a:rPr lang="en-US" sz="2000" dirty="0" smtClean="0"/>
              <a:t> </a:t>
            </a:r>
            <a:r>
              <a:rPr lang="en-US" sz="2000" dirty="0" smtClean="0"/>
              <a:t>para </a:t>
            </a:r>
            <a:r>
              <a:rPr lang="en-US" sz="2000" dirty="0" err="1" smtClean="0"/>
              <a:t>Membros</a:t>
            </a:r>
            <a:r>
              <a:rPr lang="en-US" sz="2000" dirty="0" smtClean="0"/>
              <a:t> </a:t>
            </a:r>
            <a:r>
              <a:rPr lang="en-US" sz="2000" dirty="0" err="1" smtClean="0"/>
              <a:t>assertivamente</a:t>
            </a:r>
            <a:endParaRPr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745403" y="718744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745402" y="635717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um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 anual para </a:t>
            </a:r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fim de semana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745403" y="1431856"/>
            <a:ext cx="1775550" cy="131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possível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desenhar uma nova estratégia de marketing que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converta todos os Casais em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obter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resultados satisfatórios, pois como vimos antes,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eles têm motivos diferentes para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Então, a solução é criar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plano para esses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 específicos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 Pelos registros do banco de dados,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eles representam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quase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20% do total</a:t>
            </a:r>
            <a:endParaRPr lang="en-US" sz="700" b="1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8" name="Google Shape;2034;p58"/>
          <p:cNvSpPr/>
          <p:nvPr/>
        </p:nvSpPr>
        <p:spPr>
          <a:xfrm>
            <a:off x="3693024" y="1431857"/>
            <a:ext cx="1775549" cy="207969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26;p57"/>
          <p:cNvSpPr/>
          <p:nvPr/>
        </p:nvSpPr>
        <p:spPr>
          <a:xfrm>
            <a:off x="3693024" y="718745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36;p58"/>
          <p:cNvSpPr txBox="1"/>
          <p:nvPr/>
        </p:nvSpPr>
        <p:spPr>
          <a:xfrm>
            <a:off x="3693024" y="71874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assertivo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marketing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1" name="Google Shape;2036;p58"/>
          <p:cNvSpPr txBox="1"/>
          <p:nvPr/>
        </p:nvSpPr>
        <p:spPr>
          <a:xfrm>
            <a:off x="3693022" y="1371762"/>
            <a:ext cx="1775550" cy="20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podemos converter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Membros se eles aparentemente não querem este compromisso?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Destacando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benefícios para a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saúde mental 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ter tempo de lazer, pelo menos semanalmente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benefícios para a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saúde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se manter em movimento, pedalar constantemente;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6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 </a:t>
            </a:r>
            <a:r>
              <a:rPr lang="pt-BR" sz="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descontos</a:t>
            </a:r>
            <a:r>
              <a:rPr lang="pt-BR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reais, de forma transparente e fácil de </a:t>
            </a:r>
            <a:r>
              <a:rPr lang="pt-BR" sz="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entender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poucas palavras, o tema da campanha pode ser: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lazer, mais saúde e mais economia para os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745402" y="3660704"/>
            <a:ext cx="1775549" cy="730249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26;p57"/>
          <p:cNvSpPr/>
          <p:nvPr/>
        </p:nvSpPr>
        <p:spPr>
          <a:xfrm>
            <a:off x="745402" y="2947592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6;p58"/>
          <p:cNvSpPr txBox="1"/>
          <p:nvPr/>
        </p:nvSpPr>
        <p:spPr>
          <a:xfrm>
            <a:off x="745402" y="285965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Estabelecer uma boa troca entre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custo e benefício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745402" y="3660704"/>
            <a:ext cx="177555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Mas, isso não deve ser apenas mais econômico do que o outro plano anual, mas uma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relação ganha-ganha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deve ser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claro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o entendimento do cliente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6" name="Google Shape;2034;p58"/>
          <p:cNvSpPr/>
          <p:nvPr/>
        </p:nvSpPr>
        <p:spPr>
          <a:xfrm>
            <a:off x="6640646" y="1431857"/>
            <a:ext cx="1775549" cy="371164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026;p57"/>
          <p:cNvSpPr/>
          <p:nvPr/>
        </p:nvSpPr>
        <p:spPr>
          <a:xfrm>
            <a:off x="6640646" y="718745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36;p58"/>
          <p:cNvSpPr txBox="1"/>
          <p:nvPr/>
        </p:nvSpPr>
        <p:spPr>
          <a:xfrm>
            <a:off x="6640646" y="718746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Acertar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o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alvo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9" name="Google Shape;2036;p58"/>
          <p:cNvSpPr txBox="1"/>
          <p:nvPr/>
        </p:nvSpPr>
        <p:spPr>
          <a:xfrm>
            <a:off x="6640646" y="1373490"/>
            <a:ext cx="1775550" cy="376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Não basta apenas uma boa estratégia, é preciso acertar o alvo.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Esse tipo de ação de marketing pode funcionar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Publicidade</a:t>
            </a:r>
            <a:r>
              <a:rPr lang="en-US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Tradicional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Outdoors 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 Displays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 longo da orla de Chicago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70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Distribuição de folhetos nos fins de semana perto das estações de bicicletas de Chicago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Estabelecer parcerias com comércio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comida e bebida ao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longo da costa marítima, como ganhar desconto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nessas lojas por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 Associado;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Instalar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display da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campanha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Publicidade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Digital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 um aplicativo móvel (sugerido posteriormente, na Recomendação III),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notificar os Casuais sobre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campanha;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Posts em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redes sociais como (Instagram e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Twitter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), filtrando por Chicago,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fins de semana,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através de Influenciadores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Digitais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focados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 hábitos saudáveis e esportes.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30" name="Google Shape;2034;p58"/>
          <p:cNvSpPr/>
          <p:nvPr/>
        </p:nvSpPr>
        <p:spPr>
          <a:xfrm>
            <a:off x="3693023" y="4462665"/>
            <a:ext cx="1775549" cy="676341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26;p57"/>
          <p:cNvSpPr/>
          <p:nvPr/>
        </p:nvSpPr>
        <p:spPr>
          <a:xfrm>
            <a:off x="3693023" y="3749553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36;p58"/>
          <p:cNvSpPr txBox="1"/>
          <p:nvPr/>
        </p:nvSpPr>
        <p:spPr>
          <a:xfrm>
            <a:off x="3693023" y="3749554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Manter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ótimo trabalho de logística de bicicletas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33" name="Google Shape;2036;p58"/>
          <p:cNvSpPr txBox="1"/>
          <p:nvPr/>
        </p:nvSpPr>
        <p:spPr>
          <a:xfrm>
            <a:off x="3684224" y="4391865"/>
            <a:ext cx="1775550" cy="67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Depois de implantado esse plano, talvez alguma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estação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fique mais ocupada e outra menos ocupada. É importante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acompanhar de perto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para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evitar sobras e escassez de bicicletas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488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1014376" y="1584256"/>
            <a:ext cx="1775549" cy="166059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b="0" dirty="0"/>
              <a:t>7</a:t>
            </a:r>
            <a:r>
              <a:rPr lang="en" sz="2000" b="0" dirty="0" smtClean="0"/>
              <a:t>.2 -</a:t>
            </a:r>
            <a:r>
              <a:rPr lang="en" dirty="0" smtClean="0"/>
              <a:t> </a:t>
            </a:r>
            <a:r>
              <a:rPr lang="en-US" sz="2000" dirty="0" err="1"/>
              <a:t>Recomendação</a:t>
            </a:r>
            <a:r>
              <a:rPr lang="en-US" sz="2000" dirty="0"/>
              <a:t> II </a:t>
            </a:r>
            <a:r>
              <a:rPr lang="en-US" sz="2000" dirty="0" smtClean="0"/>
              <a:t>– </a:t>
            </a:r>
            <a:r>
              <a:rPr lang="en-US" sz="2000" dirty="0" err="1" smtClean="0"/>
              <a:t>Criar</a:t>
            </a:r>
            <a:r>
              <a:rPr lang="en-US" sz="2000" dirty="0" smtClean="0"/>
              <a:t> </a:t>
            </a:r>
            <a:r>
              <a:rPr lang="en-US" sz="2000" dirty="0" err="1" smtClean="0"/>
              <a:t>cultura</a:t>
            </a:r>
            <a:r>
              <a:rPr lang="en-US" sz="2000" dirty="0" smtClean="0"/>
              <a:t> da </a:t>
            </a:r>
            <a:r>
              <a:rPr lang="en-US" sz="2000" dirty="0" err="1" smtClean="0"/>
              <a:t>decis</a:t>
            </a:r>
            <a:r>
              <a:rPr lang="en-US" sz="2000" dirty="0" err="1" smtClean="0"/>
              <a:t>ão</a:t>
            </a:r>
            <a:r>
              <a:rPr lang="en-US" sz="2000" dirty="0" smtClean="0"/>
              <a:t> </a:t>
            </a:r>
            <a:r>
              <a:rPr lang="en-US" sz="2000" dirty="0" err="1" smtClean="0"/>
              <a:t>baseada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dados</a:t>
            </a:r>
            <a:endParaRPr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1014376" y="871144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1014376" y="788115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Conhecer mais para ser mais engajado e com melhor reputação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1014376" y="1584255"/>
            <a:ext cx="1775550" cy="166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 a empresa deseja mais fidelização dos clientes,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serão necessários mais dados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sobre eles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Saber a idade do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cliente,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 gênero, onde mora e os principais motivos para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 habilita a empresa 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ações de marketing mais precisas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produtos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adaptados às necessidades dos clientes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consequentemente,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conexão, mais empatia e um relacionamento mais longo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5304702" y="1742703"/>
            <a:ext cx="1775549" cy="857825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26;p57"/>
          <p:cNvSpPr/>
          <p:nvPr/>
        </p:nvSpPr>
        <p:spPr>
          <a:xfrm>
            <a:off x="5304702" y="1029591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6;p58"/>
          <p:cNvSpPr txBox="1"/>
          <p:nvPr/>
        </p:nvSpPr>
        <p:spPr>
          <a:xfrm>
            <a:off x="5304702" y="957525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Aproximar e fortalecer o </a:t>
            </a:r>
            <a:r>
              <a:rPr lang="pt-BR" sz="10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relacionamento por meio do aplicativo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5304702" y="1692914"/>
            <a:ext cx="1775550" cy="70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maneira boa e prática de obter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dados dos clientes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é por meio do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aplicativo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empresa.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 incentivos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mantê-los em movimento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como uma meta mensal,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seria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excelente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 para que eles usem frequentemente o </a:t>
            </a:r>
            <a:r>
              <a:rPr lang="pt-BR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app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35" name="Google Shape;1463;p39"/>
          <p:cNvPicPr preferRelativeResize="0"/>
          <p:nvPr/>
        </p:nvPicPr>
        <p:blipFill rotWithShape="1">
          <a:blip r:embed="rId3">
            <a:alphaModFix/>
          </a:blip>
          <a:srcRect t="41480" b="19813"/>
          <a:stretch/>
        </p:blipFill>
        <p:spPr>
          <a:xfrm>
            <a:off x="3505418" y="2903844"/>
            <a:ext cx="4965000" cy="192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7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1564553" y="1685857"/>
            <a:ext cx="3083647" cy="3089344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b="0" dirty="0"/>
              <a:t>7</a:t>
            </a:r>
            <a:r>
              <a:rPr lang="en" sz="2000" b="0" dirty="0" smtClean="0"/>
              <a:t>.3 -</a:t>
            </a:r>
            <a:r>
              <a:rPr lang="en" dirty="0" smtClean="0"/>
              <a:t> </a:t>
            </a:r>
            <a:r>
              <a:rPr lang="en-US" sz="2000" dirty="0" err="1"/>
              <a:t>Recomendação</a:t>
            </a:r>
            <a:r>
              <a:rPr lang="en-US" sz="2000" dirty="0"/>
              <a:t> III </a:t>
            </a:r>
            <a:r>
              <a:rPr lang="en-US" sz="2000" dirty="0" smtClean="0"/>
              <a:t>– </a:t>
            </a:r>
            <a:r>
              <a:rPr lang="en-US" sz="2000" dirty="0" err="1" smtClean="0"/>
              <a:t>Aumentar</a:t>
            </a:r>
            <a:r>
              <a:rPr lang="en-US" sz="2000" dirty="0" smtClean="0"/>
              <a:t> a </a:t>
            </a:r>
            <a:r>
              <a:rPr lang="en-US" sz="2000" dirty="0" err="1" smtClean="0"/>
              <a:t>fidelidade</a:t>
            </a:r>
            <a:r>
              <a:rPr lang="en-US" sz="2000" dirty="0" smtClean="0"/>
              <a:t> dos </a:t>
            </a:r>
            <a:r>
              <a:rPr lang="en-US" sz="2000" dirty="0" err="1" smtClean="0"/>
              <a:t>clientes</a:t>
            </a:r>
            <a:endParaRPr sz="2400" dirty="0"/>
          </a:p>
        </p:txBody>
      </p:sp>
      <p:sp>
        <p:nvSpPr>
          <p:cNvPr id="5" name="Google Shape;2026;p57"/>
          <p:cNvSpPr/>
          <p:nvPr/>
        </p:nvSpPr>
        <p:spPr>
          <a:xfrm>
            <a:off x="1564553" y="972744"/>
            <a:ext cx="3083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1564553" y="972745"/>
            <a:ext cx="3083647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um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fidelidade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10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0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10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9" name="Google Shape;2036;p58"/>
          <p:cNvSpPr txBox="1"/>
          <p:nvPr/>
        </p:nvSpPr>
        <p:spPr>
          <a:xfrm>
            <a:off x="1564553" y="1685855"/>
            <a:ext cx="3083647" cy="308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Além de tornar ainda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 fiéis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aqueles que já são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estes exemplos irão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incentivar Casuais 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 tornarem membros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pelo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uso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disciplinado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3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meses usando semanalmente,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ganha 20 pontos </a:t>
            </a:r>
            <a:r>
              <a:rPr lang="pt-BR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Aos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 meses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usando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semanalmente,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ganha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40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distância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percorrida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500 milhas percorridas, ganha 40 pontos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1000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milhas percorridas, ganha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80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lvl="0" algn="ctr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indicação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amigos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 terceira indicação para qualquer plano anual, ganha 160 </a:t>
            </a:r>
            <a:r>
              <a:rPr lang="pt-BR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Points (após confirmação do pagamento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sexta indicação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qualquer plano anual, ganha 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200 </a:t>
            </a:r>
            <a:r>
              <a:rPr lang="pt-BR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Points (após confirmação do pagamento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 algn="ctr"/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Prêmios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personalizados</a:t>
            </a:r>
            <a:r>
              <a:rPr lang="en-US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pela Cyclistic:</a:t>
            </a:r>
            <a:endParaRPr lang="en-US" sz="7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lvl="0"/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toalha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	        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    20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 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camiseta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           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40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bone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                    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garrafa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térmica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        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150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capacete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200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Pontos</a:t>
            </a:r>
            <a:r>
              <a:rPr lang="en-US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Ciclystic</a:t>
            </a:r>
            <a:r>
              <a:rPr lang="en-US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2" name="Google Shape;2034;p58"/>
          <p:cNvSpPr/>
          <p:nvPr/>
        </p:nvSpPr>
        <p:spPr>
          <a:xfrm>
            <a:off x="5584102" y="1685856"/>
            <a:ext cx="1775549" cy="720796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26;p57"/>
          <p:cNvSpPr/>
          <p:nvPr/>
        </p:nvSpPr>
        <p:spPr>
          <a:xfrm>
            <a:off x="5584102" y="972743"/>
            <a:ext cx="1775550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6;p58"/>
          <p:cNvSpPr txBox="1"/>
          <p:nvPr/>
        </p:nvSpPr>
        <p:spPr>
          <a:xfrm>
            <a:off x="5584102" y="887801"/>
            <a:ext cx="1775549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Criar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um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sistema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descontos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através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renovação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plano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9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900" b="1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endParaRPr lang="en-US" sz="9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25" name="Google Shape;2036;p58"/>
          <p:cNvSpPr txBox="1"/>
          <p:nvPr/>
        </p:nvSpPr>
        <p:spPr>
          <a:xfrm>
            <a:off x="5584102" y="1653788"/>
            <a:ext cx="1775550" cy="72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quem já é membro e deseja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renovar o plano anual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independentemente se o plano é para todos os dias ou apenas nos finais de semana, </a:t>
            </a:r>
            <a:r>
              <a:rPr lang="pt-BR" sz="7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conceder</a:t>
            </a:r>
            <a:r>
              <a:rPr lang="pt-BR" sz="7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(só 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exemplificar) </a:t>
            </a:r>
            <a:r>
              <a:rPr lang="pt-BR" sz="7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5% de desconto</a:t>
            </a:r>
            <a:r>
              <a:rPr lang="pt-BR" sz="7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.</a:t>
            </a:r>
            <a:endParaRPr lang="en-US" sz="7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35" name="Google Shape;1456;p38"/>
          <p:cNvPicPr preferRelativeResize="0"/>
          <p:nvPr/>
        </p:nvPicPr>
        <p:blipFill rotWithShape="1">
          <a:blip r:embed="rId3">
            <a:alphaModFix/>
          </a:blip>
          <a:srcRect l="16595" r="16595"/>
          <a:stretch/>
        </p:blipFill>
        <p:spPr>
          <a:xfrm>
            <a:off x="5584102" y="2833952"/>
            <a:ext cx="1943726" cy="194124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2008872" y="1174750"/>
            <a:ext cx="5130800" cy="304800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2272" y="253608"/>
            <a:ext cx="9144000" cy="7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 dirty="0" smtClean="0"/>
              <a:t>Obrigado</a:t>
            </a:r>
            <a:r>
              <a:rPr lang="en" dirty="0" smtClean="0"/>
              <a:t>!</a:t>
            </a:r>
            <a:endParaRPr dirty="0"/>
          </a:p>
        </p:txBody>
      </p:sp>
      <p:pic>
        <p:nvPicPr>
          <p:cNvPr id="6" name="Picture 24" descr="Logo Png Transparent Background Email Signature Icon Linked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10" y="1998482"/>
            <a:ext cx="376998" cy="3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con Whatsapp #340369 - Free Icons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08" y="2500809"/>
            <a:ext cx="355699" cy="3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Gmail | Todo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65" y="2997204"/>
            <a:ext cx="341599" cy="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023207" y="1369033"/>
            <a:ext cx="3102131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dirty="0" err="1" smtClean="0">
                <a:solidFill>
                  <a:schemeClr val="dk1"/>
                </a:solidFill>
              </a:rPr>
              <a:t>Você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-US" dirty="0" err="1" smtClean="0">
                <a:solidFill>
                  <a:schemeClr val="dk1"/>
                </a:solidFill>
              </a:rPr>
              <a:t>ficou</a:t>
            </a:r>
            <a:r>
              <a:rPr lang="en-US" dirty="0" smtClean="0">
                <a:solidFill>
                  <a:schemeClr val="dk1"/>
                </a:solidFill>
              </a:rPr>
              <a:t> com </a:t>
            </a:r>
            <a:r>
              <a:rPr lang="en-US" dirty="0" err="1" smtClean="0">
                <a:solidFill>
                  <a:schemeClr val="dk1"/>
                </a:solidFill>
              </a:rPr>
              <a:t>alguma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-US" dirty="0" err="1" smtClean="0">
                <a:solidFill>
                  <a:schemeClr val="dk1"/>
                </a:solidFill>
              </a:rPr>
              <a:t>dúvida</a:t>
            </a:r>
            <a:r>
              <a:rPr lang="en-US" dirty="0" smtClean="0">
                <a:solidFill>
                  <a:schemeClr val="dk1"/>
                </a:solidFill>
              </a:rPr>
              <a:t>?</a:t>
            </a:r>
            <a:endParaRPr lang="en-US" dirty="0">
              <a:solidFill>
                <a:schemeClr val="dk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pt-BR" b="1" dirty="0" smtClean="0">
              <a:hlinkClick r:id="rId6"/>
            </a:endParaRPr>
          </a:p>
          <a:p>
            <a:pPr>
              <a:buClr>
                <a:schemeClr val="lt1"/>
              </a:buClr>
              <a:buSzPts val="1100"/>
            </a:pPr>
            <a:endParaRPr lang="en-US" b="1" dirty="0">
              <a:hlinkClick r:id="rId6"/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b="1" dirty="0" smtClean="0">
                <a:solidFill>
                  <a:schemeClr val="tx1"/>
                </a:solidFill>
                <a:hlinkClick r:id="rId6"/>
              </a:rPr>
              <a:t>Thiago 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Pierre Pasolini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hlinkClick r:id="rId7"/>
              </a:rPr>
              <a:t>+55 49 98826 1933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endParaRPr lang="pt-BR" sz="1600" dirty="0" smtClean="0">
              <a:solidFill>
                <a:schemeClr val="tx1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-US" sz="1600" dirty="0" smtClean="0">
                <a:solidFill>
                  <a:schemeClr val="tx1"/>
                </a:solidFill>
                <a:hlinkClick r:id="rId8"/>
              </a:rPr>
              <a:t>thiagopierrepasolini@gmail.com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486872" y="3663045"/>
            <a:ext cx="417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/>
              <a:t>Créditos: Esse modelo de apresentação foi criado por </a:t>
            </a:r>
            <a:r>
              <a:rPr lang="pt-BR" sz="800" dirty="0" smtClean="0">
                <a:hlinkClick r:id="rId9"/>
              </a:rPr>
              <a:t>Slidego</a:t>
            </a:r>
            <a:r>
              <a:rPr lang="pt-BR" sz="800" dirty="0" smtClean="0"/>
              <a:t> e os ícones por </a:t>
            </a:r>
            <a:r>
              <a:rPr lang="en-US" sz="800" dirty="0" smtClean="0">
                <a:hlinkClick r:id="rId10"/>
              </a:rPr>
              <a:t>Flaticon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782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20000" y="1193260"/>
            <a:ext cx="7704000" cy="3612590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1.2 -</a:t>
            </a:r>
            <a:r>
              <a:rPr lang="en" b="0" dirty="0" smtClean="0"/>
              <a:t> </a:t>
            </a:r>
            <a:r>
              <a:rPr lang="en" dirty="0" smtClean="0"/>
              <a:t>Empresa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983400" y="1193260"/>
            <a:ext cx="7440600" cy="361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Modelo de negócio</a:t>
            </a:r>
            <a:endParaRPr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endParaRPr lang="en-US" sz="105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en-US" sz="105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Tipos</a:t>
            </a:r>
            <a:r>
              <a:rPr lang="en-US" sz="105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105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clientes</a:t>
            </a:r>
            <a:r>
              <a:rPr lang="en-US" sz="105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:</a:t>
            </a:r>
            <a:endParaRPr lang="en" sz="1050" dirty="0" smtClean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 Casual,</a:t>
            </a:r>
            <a:r>
              <a:rPr lang="pt-BR" sz="800" b="1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tempo (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miutos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)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ou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  <a:endParaRPr lang="pt-BR" sz="800" dirty="0" smtClean="0">
              <a:solidFill>
                <a:schemeClr val="dk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pt-BR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 Anual</a:t>
            </a:r>
            <a:r>
              <a:rPr lang="pt-BR" sz="8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através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anualidade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pode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usar</a:t>
            </a:r>
            <a:r>
              <a:rPr lang="en-US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qualquer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tempo</a:t>
            </a:r>
            <a:r>
              <a:rPr lang="en-US" sz="7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endParaRPr lang="pt-BR"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en-US" sz="800"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52400" lvl="0">
              <a:buClr>
                <a:schemeClr val="dk1"/>
              </a:buClr>
              <a:buSzPts val="1200"/>
            </a:pPr>
            <a:r>
              <a:rPr lang="en-US" sz="105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Bicycle variety: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Clássica;</a:t>
            </a:r>
          </a:p>
          <a:p>
            <a:pPr marL="45720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Elétrica;</a:t>
            </a:r>
            <a:r>
              <a:rPr lang="en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 </a:t>
            </a:r>
            <a:r>
              <a:rPr lang="en" sz="6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and</a:t>
            </a:r>
            <a:endParaRPr lang="en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Poppi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DM Sans"/>
              </a:rPr>
              <a:t>Ancorada</a:t>
            </a:r>
            <a:endParaRPr lang="en-US" sz="800" b="1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152400" lvl="6">
              <a:buClr>
                <a:schemeClr val="dk1"/>
              </a:buClr>
              <a:buSzPts val="1200"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Stakeholders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b="1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Time de analytics de Marketing da Cyclistic,</a:t>
            </a:r>
            <a:r>
              <a:rPr lang="en-US" sz="800" dirty="0" smtClean="0">
                <a:solidFill>
                  <a:srgbClr val="0070C0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responsável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coletar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,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analisar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informar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dados que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ajudam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guiar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</a:t>
            </a:r>
            <a:r>
              <a:rPr lang="en-US" sz="600" dirty="0" err="1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estratégia</a:t>
            </a:r>
            <a:r>
              <a:rPr lang="en-US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marketing da Cyclistic;</a:t>
            </a:r>
            <a:endParaRPr lang="en-US" sz="800" dirty="0" smtClean="0">
              <a:solidFill>
                <a:srgbClr val="0070C0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b="1" dirty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Lily </a:t>
            </a:r>
            <a:r>
              <a:rPr lang="en-US" sz="800" b="1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Moreno,</a:t>
            </a:r>
            <a:r>
              <a:rPr lang="en-US" sz="800" dirty="0" smtClean="0">
                <a:solidFill>
                  <a:srgbClr val="0070C0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Diretora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marketing, é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responsável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desenvolver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campanhas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iniciativas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promover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ações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</a:t>
            </a:r>
            <a:r>
              <a:rPr lang="en-US" sz="600" dirty="0" err="1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empresa</a:t>
            </a:r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  <a:endParaRPr lang="en-US" sz="800" dirty="0" smtClean="0">
              <a:solidFill>
                <a:schemeClr val="tx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b="1" dirty="0">
                <a:solidFill>
                  <a:srgbClr val="0070C0"/>
                </a:solidFill>
              </a:rPr>
              <a:t>Cyclistic executive </a:t>
            </a:r>
            <a:r>
              <a:rPr lang="en-US" sz="800" b="1" dirty="0" smtClean="0">
                <a:solidFill>
                  <a:srgbClr val="0070C0"/>
                </a:solidFill>
              </a:rPr>
              <a:t>team,</a:t>
            </a:r>
            <a:r>
              <a:rPr lang="en-US" sz="7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equipe executiva, notoriamente orientada para os detalhes, decidirá se aprova </a:t>
            </a:r>
            <a:r>
              <a:rPr lang="pt-BR" sz="600" dirty="0" smtClean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 campanha </a:t>
            </a:r>
            <a:r>
              <a:rPr lang="pt-BR" sz="6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 marketing recomendado</a:t>
            </a:r>
            <a:endParaRPr sz="800" dirty="0">
              <a:solidFill>
                <a:srgbClr val="0070C0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800" b="1" dirty="0" smtClean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Facts and Numbers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5,824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692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estações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que 50</a:t>
            </a: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% 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</a:t>
            </a: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escolhem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tradicionais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8% 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optam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pelos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acessórios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30% 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dos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para o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deslocamento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até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o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trabalho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todos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gostam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pedalar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lazer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; e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CIclistas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têm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escolhido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 Cyclistic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suas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necessidades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especiais</a:t>
            </a:r>
            <a:r>
              <a:rPr lang="en-US" sz="8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de </a:t>
            </a:r>
            <a:r>
              <a:rPr lang="en-US" sz="8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mobilidade</a:t>
            </a:r>
            <a:endParaRPr lang="en-US" sz="8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1" y="1473200"/>
            <a:ext cx="983400" cy="9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1.3 -</a:t>
            </a:r>
            <a:r>
              <a:rPr lang="en" b="0" dirty="0" smtClean="0"/>
              <a:t> </a:t>
            </a:r>
            <a:r>
              <a:rPr lang="en" dirty="0" smtClean="0"/>
              <a:t>Problema</a:t>
            </a:r>
            <a:endParaRPr dirty="0"/>
          </a:p>
        </p:txBody>
      </p:sp>
      <p:sp>
        <p:nvSpPr>
          <p:cNvPr id="5" name="Google Shape;2026;p57"/>
          <p:cNvSpPr/>
          <p:nvPr/>
        </p:nvSpPr>
        <p:spPr>
          <a:xfrm>
            <a:off x="720000" y="1681869"/>
            <a:ext cx="4117890" cy="1242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720002" y="1681869"/>
            <a:ext cx="4117888" cy="124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os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casuais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e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membros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usam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as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bicicletas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da Cyclistic </a:t>
            </a:r>
            <a:r>
              <a:rPr lang="en-US" sz="1600" dirty="0" err="1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diferentemente</a:t>
            </a:r>
            <a:r>
              <a:rPr lang="en-US" sz="1600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?</a:t>
            </a:r>
            <a:endParaRPr lang="en-US" sz="16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2" name="Google Shape;2026;p57"/>
          <p:cNvSpPr/>
          <p:nvPr/>
        </p:nvSpPr>
        <p:spPr>
          <a:xfrm>
            <a:off x="3654435" y="2924783"/>
            <a:ext cx="4117890" cy="1242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36;p58"/>
          <p:cNvSpPr txBox="1"/>
          <p:nvPr/>
        </p:nvSpPr>
        <p:spPr>
          <a:xfrm>
            <a:off x="3654436" y="2924783"/>
            <a:ext cx="4117890" cy="124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en-US" sz="1600" dirty="0" err="1" smtClean="0">
                <a:solidFill>
                  <a:schemeClr val="tx1"/>
                </a:solidFill>
              </a:rPr>
              <a:t>Elaborar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uma</a:t>
            </a:r>
            <a:r>
              <a:rPr lang="en-US" sz="1600" dirty="0" smtClean="0">
                <a:solidFill>
                  <a:schemeClr val="tx1"/>
                </a:solidFill>
              </a:rPr>
              <a:t> nova </a:t>
            </a:r>
            <a:r>
              <a:rPr lang="en-US" sz="1600" dirty="0" err="1" smtClean="0">
                <a:solidFill>
                  <a:schemeClr val="tx1"/>
                </a:solidFill>
              </a:rPr>
              <a:t>estratégia</a:t>
            </a:r>
            <a:r>
              <a:rPr lang="en-US" sz="1600" dirty="0" smtClean="0">
                <a:solidFill>
                  <a:schemeClr val="tx1"/>
                </a:solidFill>
              </a:rPr>
              <a:t> de marketing para converter </a:t>
            </a:r>
            <a:r>
              <a:rPr lang="en-US" sz="1600" dirty="0" err="1" smtClean="0">
                <a:solidFill>
                  <a:schemeClr val="tx1"/>
                </a:solidFill>
              </a:rPr>
              <a:t>os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usuários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casuais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em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membros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9"/>
          <p:cNvSpPr txBox="1">
            <a:spLocks noGrp="1"/>
          </p:cNvSpPr>
          <p:nvPr>
            <p:ph type="subTitle" idx="13"/>
          </p:nvPr>
        </p:nvSpPr>
        <p:spPr>
          <a:xfrm>
            <a:off x="6056727" y="2233364"/>
            <a:ext cx="1986000" cy="83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Documentação de </a:t>
            </a:r>
            <a:r>
              <a:rPr lang="pt-BR" sz="800" dirty="0" smtClean="0"/>
              <a:t>toda limpeza </a:t>
            </a:r>
            <a:r>
              <a:rPr lang="pt-BR" sz="800" dirty="0"/>
              <a:t>ou manipulação de dados</a:t>
            </a:r>
            <a:endParaRPr lang="en-US" sz="800" dirty="0"/>
          </a:p>
        </p:txBody>
      </p:sp>
      <p:sp>
        <p:nvSpPr>
          <p:cNvPr id="1609" name="Google Shape;1609;p49"/>
          <p:cNvSpPr txBox="1">
            <a:spLocks noGrp="1"/>
          </p:cNvSpPr>
          <p:nvPr>
            <p:ph type="subTitle" idx="15"/>
          </p:nvPr>
        </p:nvSpPr>
        <p:spPr>
          <a:xfrm>
            <a:off x="6056727" y="3933584"/>
            <a:ext cx="1986000" cy="839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As três principais recomendações com base na análise</a:t>
            </a:r>
            <a:endParaRPr lang="en-US" sz="800" dirty="0"/>
          </a:p>
        </p:txBody>
      </p:sp>
      <p:sp>
        <p:nvSpPr>
          <p:cNvPr id="1610" name="Google Shape;1610;p49"/>
          <p:cNvSpPr txBox="1">
            <a:spLocks noGrp="1"/>
          </p:cNvSpPr>
          <p:nvPr>
            <p:ph type="title" idx="9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4 - </a:t>
            </a:r>
            <a:r>
              <a:rPr lang="en" sz="1600" dirty="0" smtClean="0"/>
              <a:t>Processar</a:t>
            </a:r>
            <a:endParaRPr sz="2000" dirty="0"/>
          </a:p>
        </p:txBody>
      </p:sp>
      <p:sp>
        <p:nvSpPr>
          <p:cNvPr id="1611" name="Google Shape;1611;p49"/>
          <p:cNvSpPr txBox="1">
            <a:spLocks noGrp="1"/>
          </p:cNvSpPr>
          <p:nvPr>
            <p:ph type="title" idx="14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7 - </a:t>
            </a:r>
            <a:r>
              <a:rPr lang="en" sz="1600" dirty="0" smtClean="0"/>
              <a:t>Agir</a:t>
            </a:r>
            <a:endParaRPr sz="2400" dirty="0"/>
          </a:p>
        </p:txBody>
      </p:sp>
      <p:sp>
        <p:nvSpPr>
          <p:cNvPr id="1612" name="Google Shape;1612;p49"/>
          <p:cNvSpPr txBox="1">
            <a:spLocks noGrp="1"/>
          </p:cNvSpPr>
          <p:nvPr>
            <p:ph type="title"/>
          </p:nvPr>
        </p:nvSpPr>
        <p:spPr>
          <a:xfrm>
            <a:off x="719951" y="945203"/>
            <a:ext cx="7704000" cy="397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0" dirty="0" smtClean="0">
                <a:solidFill>
                  <a:srgbClr val="0070C0"/>
                </a:solidFill>
              </a:rPr>
              <a:t>Six </a:t>
            </a:r>
            <a:r>
              <a:rPr lang="en-US" sz="1600" b="0" dirty="0">
                <a:solidFill>
                  <a:srgbClr val="0070C0"/>
                </a:solidFill>
              </a:rPr>
              <a:t>steps of data analysis</a:t>
            </a:r>
            <a:endParaRPr sz="1600" b="0" dirty="0">
              <a:solidFill>
                <a:srgbClr val="0070C0"/>
              </a:solidFill>
            </a:endParaRPr>
          </a:p>
        </p:txBody>
      </p:sp>
      <p:sp>
        <p:nvSpPr>
          <p:cNvPr id="1613" name="Google Shape;1613;p49"/>
          <p:cNvSpPr txBox="1">
            <a:spLocks noGrp="1"/>
          </p:cNvSpPr>
          <p:nvPr>
            <p:ph type="title" idx="2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/>
              <a:t>2</a:t>
            </a:r>
            <a:r>
              <a:rPr lang="en" sz="1200" b="0" dirty="0" smtClean="0"/>
              <a:t> - </a:t>
            </a:r>
            <a:r>
              <a:rPr lang="en" sz="1600" dirty="0" smtClean="0"/>
              <a:t>Perguntar</a:t>
            </a:r>
            <a:endParaRPr sz="2000" dirty="0"/>
          </a:p>
        </p:txBody>
      </p:sp>
      <p:sp>
        <p:nvSpPr>
          <p:cNvPr id="1614" name="Google Shape;1614;p49"/>
          <p:cNvSpPr txBox="1">
            <a:spLocks noGrp="1"/>
          </p:cNvSpPr>
          <p:nvPr>
            <p:ph type="subTitle" idx="1"/>
          </p:nvPr>
        </p:nvSpPr>
        <p:spPr>
          <a:xfrm>
            <a:off x="1101175" y="22268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Uma declaração clara da tarefa de negócios</a:t>
            </a:r>
            <a:endParaRPr lang="en-US" sz="800" dirty="0"/>
          </a:p>
        </p:txBody>
      </p:sp>
      <p:sp>
        <p:nvSpPr>
          <p:cNvPr id="1615" name="Google Shape;1615;p49"/>
          <p:cNvSpPr txBox="1">
            <a:spLocks noGrp="1"/>
          </p:cNvSpPr>
          <p:nvPr>
            <p:ph type="title" idx="3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3 - </a:t>
            </a:r>
            <a:r>
              <a:rPr lang="en" sz="1600" dirty="0" smtClean="0"/>
              <a:t>Preparar</a:t>
            </a:r>
            <a:endParaRPr sz="2000" dirty="0"/>
          </a:p>
        </p:txBody>
      </p:sp>
      <p:sp>
        <p:nvSpPr>
          <p:cNvPr id="1616" name="Google Shape;1616;p49"/>
          <p:cNvSpPr txBox="1">
            <a:spLocks noGrp="1"/>
          </p:cNvSpPr>
          <p:nvPr>
            <p:ph type="subTitle" idx="4"/>
          </p:nvPr>
        </p:nvSpPr>
        <p:spPr>
          <a:xfrm>
            <a:off x="3578951" y="225282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Uma descrição de todas as fontes de dados usadas</a:t>
            </a:r>
            <a:endParaRPr lang="en-US" sz="800" dirty="0"/>
          </a:p>
        </p:txBody>
      </p:sp>
      <p:sp>
        <p:nvSpPr>
          <p:cNvPr id="1617" name="Google Shape;1617;p49"/>
          <p:cNvSpPr txBox="1">
            <a:spLocks noGrp="1"/>
          </p:cNvSpPr>
          <p:nvPr>
            <p:ph type="title" idx="5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5 - </a:t>
            </a:r>
            <a:r>
              <a:rPr lang="en" sz="1600" dirty="0" smtClean="0"/>
              <a:t>Analisar</a:t>
            </a:r>
            <a:endParaRPr sz="2000" dirty="0"/>
          </a:p>
        </p:txBody>
      </p:sp>
      <p:sp>
        <p:nvSpPr>
          <p:cNvPr id="1618" name="Google Shape;1618;p49"/>
          <p:cNvSpPr txBox="1">
            <a:spLocks noGrp="1"/>
          </p:cNvSpPr>
          <p:nvPr>
            <p:ph type="subTitle" idx="6"/>
          </p:nvPr>
        </p:nvSpPr>
        <p:spPr>
          <a:xfrm>
            <a:off x="1101175" y="397249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Um resumo da sua análise</a:t>
            </a:r>
            <a:endParaRPr lang="en-US" sz="800" dirty="0"/>
          </a:p>
        </p:txBody>
      </p:sp>
      <p:sp>
        <p:nvSpPr>
          <p:cNvPr id="1619" name="Google Shape;1619;p49"/>
          <p:cNvSpPr txBox="1">
            <a:spLocks noGrp="1"/>
          </p:cNvSpPr>
          <p:nvPr>
            <p:ph type="title" idx="7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6 - </a:t>
            </a:r>
            <a:r>
              <a:rPr lang="en" sz="1400" dirty="0" smtClean="0"/>
              <a:t>Compartilhar</a:t>
            </a:r>
            <a:endParaRPr sz="2000" dirty="0"/>
          </a:p>
        </p:txBody>
      </p:sp>
      <p:sp>
        <p:nvSpPr>
          <p:cNvPr id="1620" name="Google Shape;1620;p49"/>
          <p:cNvSpPr txBox="1">
            <a:spLocks noGrp="1"/>
          </p:cNvSpPr>
          <p:nvPr>
            <p:ph type="subTitle" idx="8"/>
          </p:nvPr>
        </p:nvSpPr>
        <p:spPr>
          <a:xfrm>
            <a:off x="3578951" y="3914129"/>
            <a:ext cx="1986000" cy="83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800" dirty="0"/>
              <a:t>Visualizações de suporte e descobertas importantes</a:t>
            </a:r>
            <a:endParaRPr lang="en-US" sz="800" dirty="0"/>
          </a:p>
        </p:txBody>
      </p:sp>
      <p:grpSp>
        <p:nvGrpSpPr>
          <p:cNvPr id="15" name="Google Shape;11072;p71"/>
          <p:cNvGrpSpPr/>
          <p:nvPr/>
        </p:nvGrpSpPr>
        <p:grpSpPr>
          <a:xfrm>
            <a:off x="2868152" y="1438775"/>
            <a:ext cx="353174" cy="347599"/>
            <a:chOff x="683125" y="1955275"/>
            <a:chExt cx="299325" cy="294600"/>
          </a:xfrm>
        </p:grpSpPr>
        <p:sp>
          <p:nvSpPr>
            <p:cNvPr id="16" name="Google Shape;11073;p7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74;p7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75;p7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76;p7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1129;p71"/>
          <p:cNvSpPr/>
          <p:nvPr/>
        </p:nvSpPr>
        <p:spPr>
          <a:xfrm>
            <a:off x="5336649" y="1471055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1130;p71"/>
          <p:cNvGrpSpPr/>
          <p:nvPr/>
        </p:nvGrpSpPr>
        <p:grpSpPr>
          <a:xfrm>
            <a:off x="5317194" y="3126025"/>
            <a:ext cx="351315" cy="351050"/>
            <a:chOff x="1413250" y="2680675"/>
            <a:chExt cx="297750" cy="297525"/>
          </a:xfrm>
        </p:grpSpPr>
        <p:sp>
          <p:nvSpPr>
            <p:cNvPr id="26" name="Google Shape;11131;p7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32;p7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33;p7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34;p7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384;p72"/>
          <p:cNvGrpSpPr/>
          <p:nvPr/>
        </p:nvGrpSpPr>
        <p:grpSpPr>
          <a:xfrm>
            <a:off x="7830172" y="1456825"/>
            <a:ext cx="360260" cy="355498"/>
            <a:chOff x="-34418125" y="2271100"/>
            <a:chExt cx="296950" cy="293025"/>
          </a:xfrm>
        </p:grpSpPr>
        <p:sp>
          <p:nvSpPr>
            <p:cNvPr id="31" name="Google Shape;11385;p72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86;p72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87;p72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88;p72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89;p72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1096;p71"/>
          <p:cNvSpPr/>
          <p:nvPr/>
        </p:nvSpPr>
        <p:spPr>
          <a:xfrm>
            <a:off x="2867641" y="3139091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1200;p71"/>
          <p:cNvGrpSpPr/>
          <p:nvPr/>
        </p:nvGrpSpPr>
        <p:grpSpPr>
          <a:xfrm>
            <a:off x="7836657" y="3156973"/>
            <a:ext cx="350401" cy="264888"/>
            <a:chOff x="3962775" y="1990700"/>
            <a:chExt cx="296975" cy="224500"/>
          </a:xfrm>
        </p:grpSpPr>
        <p:sp>
          <p:nvSpPr>
            <p:cNvPr id="38" name="Google Shape;11201;p71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02;p71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03;p71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04;p71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035;p58"/>
          <p:cNvSpPr txBox="1">
            <a:spLocks/>
          </p:cNvSpPr>
          <p:nvPr/>
        </p:nvSpPr>
        <p:spPr>
          <a:xfrm>
            <a:off x="0" y="4007"/>
            <a:ext cx="9143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1.4 -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Escopo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Perguntar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8"/>
          <p:cNvSpPr/>
          <p:nvPr/>
        </p:nvSpPr>
        <p:spPr>
          <a:xfrm>
            <a:off x="719998" y="2458039"/>
            <a:ext cx="7204647" cy="2097103"/>
          </a:xfrm>
          <a:prstGeom prst="roundRect">
            <a:avLst>
              <a:gd name="adj" fmla="val 82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204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2 -</a:t>
            </a:r>
            <a:r>
              <a:rPr lang="en" dirty="0" smtClean="0"/>
              <a:t> Perguntar</a:t>
            </a:r>
            <a:endParaRPr dirty="0"/>
          </a:p>
        </p:txBody>
      </p:sp>
      <p:sp>
        <p:nvSpPr>
          <p:cNvPr id="2036" name="Google Shape;2036;p58"/>
          <p:cNvSpPr txBox="1"/>
          <p:nvPr/>
        </p:nvSpPr>
        <p:spPr>
          <a:xfrm>
            <a:off x="745937" y="2495371"/>
            <a:ext cx="7204647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os membros anuais e os passageiros casuais diferem?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5" name="Google Shape;2026;p57"/>
          <p:cNvSpPr/>
          <p:nvPr/>
        </p:nvSpPr>
        <p:spPr>
          <a:xfrm>
            <a:off x="720000" y="1313420"/>
            <a:ext cx="3352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6;p57"/>
          <p:cNvSpPr/>
          <p:nvPr/>
        </p:nvSpPr>
        <p:spPr>
          <a:xfrm>
            <a:off x="4571999" y="1331830"/>
            <a:ext cx="3352647" cy="64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6;p58"/>
          <p:cNvSpPr txBox="1"/>
          <p:nvPr/>
        </p:nvSpPr>
        <p:spPr>
          <a:xfrm>
            <a:off x="720001" y="1313421"/>
            <a:ext cx="3352646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os usuários casuais e membros usam as bicicletas da Cyclistic diferentemente?</a:t>
            </a:r>
          </a:p>
        </p:txBody>
      </p:sp>
      <p:sp>
        <p:nvSpPr>
          <p:cNvPr id="8" name="Google Shape;2036;p58"/>
          <p:cNvSpPr txBox="1"/>
          <p:nvPr/>
        </p:nvSpPr>
        <p:spPr>
          <a:xfrm>
            <a:off x="4571999" y="1331781"/>
            <a:ext cx="3352646" cy="48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pt-BR" sz="1000" dirty="0">
                <a:solidFill>
                  <a:schemeClr val="tx1"/>
                </a:solidFill>
              </a:rPr>
              <a:t>Elaborar uma nova estratégia de marketing para converter os usuários casuais em membros</a:t>
            </a:r>
          </a:p>
        </p:txBody>
      </p:sp>
      <p:sp>
        <p:nvSpPr>
          <p:cNvPr id="9" name="Google Shape;2036;p58"/>
          <p:cNvSpPr txBox="1"/>
          <p:nvPr/>
        </p:nvSpPr>
        <p:spPr>
          <a:xfrm>
            <a:off x="719998" y="2188117"/>
            <a:ext cx="7204647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Para resolver esses problemas, eu e a equipe de analistas de marketing precisamos responder:</a:t>
            </a:r>
            <a:endParaRPr lang="en-US" sz="900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0" name="Google Shape;2036;p58"/>
          <p:cNvSpPr txBox="1"/>
          <p:nvPr/>
        </p:nvSpPr>
        <p:spPr>
          <a:xfrm>
            <a:off x="719998" y="3299371"/>
            <a:ext cx="7204647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por que os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usuários casuais </a:t>
            </a:r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comprariam uma assinatura?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1" name="Google Shape;2036;p58"/>
          <p:cNvSpPr txBox="1"/>
          <p:nvPr/>
        </p:nvSpPr>
        <p:spPr>
          <a:xfrm>
            <a:off x="719998" y="4103372"/>
            <a:ext cx="7204649" cy="26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como a mídia digital pode afetar </a:t>
            </a:r>
            <a:r>
              <a:rPr lang="pt-BR" sz="1600" b="1" dirty="0" smtClean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as </a:t>
            </a:r>
            <a:r>
              <a:rPr lang="pt-BR" sz="1600" b="1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táticas de marketing?</a:t>
            </a:r>
            <a:endParaRPr lang="en-US" sz="1600" b="1" dirty="0">
              <a:solidFill>
                <a:schemeClr val="tx1"/>
              </a:solidFill>
              <a:uFill>
                <a:noFill/>
              </a:u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grpSp>
        <p:nvGrpSpPr>
          <p:cNvPr id="12" name="Google Shape;11072;p71"/>
          <p:cNvGrpSpPr/>
          <p:nvPr/>
        </p:nvGrpSpPr>
        <p:grpSpPr>
          <a:xfrm>
            <a:off x="745937" y="630686"/>
            <a:ext cx="353174" cy="347599"/>
            <a:chOff x="683125" y="1955275"/>
            <a:chExt cx="299325" cy="294600"/>
          </a:xfrm>
        </p:grpSpPr>
        <p:sp>
          <p:nvSpPr>
            <p:cNvPr id="13" name="Google Shape;11073;p7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74;p7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5;p7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76;p7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036;p58"/>
          <p:cNvSpPr txBox="1"/>
          <p:nvPr/>
        </p:nvSpPr>
        <p:spPr>
          <a:xfrm>
            <a:off x="745936" y="934036"/>
            <a:ext cx="7204647" cy="2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900" dirty="0">
                <a:solidFill>
                  <a:schemeClr val="tx1"/>
                </a:solidFill>
                <a:uFill>
                  <a:noFill/>
                </a:u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Uma declaração clara da tarefa de negócios</a:t>
            </a:r>
          </a:p>
        </p:txBody>
      </p:sp>
    </p:spTree>
    <p:extLst>
      <p:ext uri="{BB962C8B-B14F-4D97-AF65-F5344CB8AC3E}">
        <p14:creationId xmlns:p14="http://schemas.microsoft.com/office/powerpoint/2010/main" val="27877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2145138" y="2688185"/>
            <a:ext cx="4853700" cy="83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Preparar</a:t>
            </a:r>
            <a:endParaRPr sz="4800" dirty="0"/>
          </a:p>
        </p:txBody>
      </p:sp>
      <p:sp>
        <p:nvSpPr>
          <p:cNvPr id="1382" name="Google Shape;1382;p33"/>
          <p:cNvSpPr txBox="1">
            <a:spLocks noGrp="1"/>
          </p:cNvSpPr>
          <p:nvPr>
            <p:ph type="title" idx="2"/>
          </p:nvPr>
        </p:nvSpPr>
        <p:spPr>
          <a:xfrm>
            <a:off x="4009338" y="848579"/>
            <a:ext cx="1125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base Project Proposal by Slidesgo">
  <a:themeElements>
    <a:clrScheme name="Personalizada 3">
      <a:dk1>
        <a:sysClr val="windowText" lastClr="000000"/>
      </a:dk1>
      <a:lt1>
        <a:sysClr val="window" lastClr="FFFFFF"/>
      </a:lt1>
      <a:dk2>
        <a:srgbClr val="323232"/>
      </a:dk2>
      <a:lt2>
        <a:srgbClr val="00B0F0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0070C0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2292</Words>
  <Application>Microsoft Office PowerPoint</Application>
  <PresentationFormat>Apresentação na tela (16:9)</PresentationFormat>
  <Paragraphs>281</Paragraphs>
  <Slides>37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Poppins</vt:lpstr>
      <vt:lpstr>DM Sans</vt:lpstr>
      <vt:lpstr>Arial</vt:lpstr>
      <vt:lpstr>PT Sans</vt:lpstr>
      <vt:lpstr>Database Project Proposal by Slidesgo</vt:lpstr>
      <vt:lpstr>Estudo de caso de conversão de Ciclistas Casuais para Membros Anuais</vt:lpstr>
      <vt:lpstr>Introdução</vt:lpstr>
      <vt:lpstr>1.1 - Cenário</vt:lpstr>
      <vt:lpstr>1.2 - Empresa</vt:lpstr>
      <vt:lpstr>1.3 - Problema</vt:lpstr>
      <vt:lpstr>4 - Processar</vt:lpstr>
      <vt:lpstr>Perguntar</vt:lpstr>
      <vt:lpstr>2 - Perguntar</vt:lpstr>
      <vt:lpstr>Preparar</vt:lpstr>
      <vt:lpstr>3 - Preparar</vt:lpstr>
      <vt:lpstr>Processar</vt:lpstr>
      <vt:lpstr>Ferramenta</vt:lpstr>
      <vt:lpstr>Analisar</vt:lpstr>
      <vt:lpstr>Ferramenta</vt:lpstr>
      <vt:lpstr>Compartilhar</vt:lpstr>
      <vt:lpstr>6.1 – Estudo de Frequência</vt:lpstr>
      <vt:lpstr>6.1 – Estudo de Frequência</vt:lpstr>
      <vt:lpstr>6.1 – Estudo de Frequência</vt:lpstr>
      <vt:lpstr>6.1 – Estudo de Frequência</vt:lpstr>
      <vt:lpstr>6.1 – Estudo de Frequência</vt:lpstr>
      <vt:lpstr>6.1 – Estudo de Frequência</vt:lpstr>
      <vt:lpstr>6.2 – Estudo de Tempo de Uso</vt:lpstr>
      <vt:lpstr>6.2 – Estudo de Tempo de Uso</vt:lpstr>
      <vt:lpstr>6.2 – Estudo de Tempo de Uso</vt:lpstr>
      <vt:lpstr>6.2 – Estudo de Tempo de Uso</vt:lpstr>
      <vt:lpstr>6.2 – Estudo de Tempo de Uso</vt:lpstr>
      <vt:lpstr>6.3 – Estudo de Mapa</vt:lpstr>
      <vt:lpstr>6.3 – Estudo de Mapa</vt:lpstr>
      <vt:lpstr>6.3 – Estudo de Mapa</vt:lpstr>
      <vt:lpstr>6.3 – Estudo de Mapa</vt:lpstr>
      <vt:lpstr>6.4 - Evidências Relevantes</vt:lpstr>
      <vt:lpstr>6.4 - Evidências Relevantes</vt:lpstr>
      <vt:lpstr>Agir</vt:lpstr>
      <vt:lpstr>7.1 – Recomendação I – Converter Casuais para Membros assertivamente</vt:lpstr>
      <vt:lpstr>7.2 - Recomendação II – Criar cultura da decisão baseada em dados</vt:lpstr>
      <vt:lpstr>7.3 - Recomendação III – Aumentar a fidelidade dos clientes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Converting Casual Riders to Annual Members Case Study</dc:title>
  <dc:creator>Thiago Pasolini</dc:creator>
  <cp:lastModifiedBy>Thiago Pasolini</cp:lastModifiedBy>
  <cp:revision>93</cp:revision>
  <dcterms:modified xsi:type="dcterms:W3CDTF">2021-12-16T13:58:10Z</dcterms:modified>
</cp:coreProperties>
</file>